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81" r:id="rId2"/>
    <p:sldId id="346" r:id="rId3"/>
    <p:sldId id="347" r:id="rId4"/>
    <p:sldId id="362" r:id="rId5"/>
    <p:sldId id="348" r:id="rId6"/>
    <p:sldId id="281" r:id="rId7"/>
    <p:sldId id="308" r:id="rId8"/>
    <p:sldId id="350" r:id="rId9"/>
    <p:sldId id="351" r:id="rId10"/>
    <p:sldId id="349" r:id="rId11"/>
    <p:sldId id="259" r:id="rId12"/>
    <p:sldId id="260" r:id="rId13"/>
    <p:sldId id="382" r:id="rId14"/>
    <p:sldId id="284" r:id="rId15"/>
    <p:sldId id="283" r:id="rId16"/>
    <p:sldId id="356" r:id="rId17"/>
    <p:sldId id="357" r:id="rId18"/>
    <p:sldId id="359" r:id="rId19"/>
    <p:sldId id="338" r:id="rId20"/>
    <p:sldId id="340" r:id="rId21"/>
    <p:sldId id="342" r:id="rId22"/>
    <p:sldId id="361" r:id="rId23"/>
    <p:sldId id="339" r:id="rId24"/>
    <p:sldId id="314" r:id="rId25"/>
    <p:sldId id="320" r:id="rId26"/>
    <p:sldId id="304" r:id="rId27"/>
    <p:sldId id="305" r:id="rId28"/>
    <p:sldId id="307" r:id="rId29"/>
    <p:sldId id="291" r:id="rId30"/>
    <p:sldId id="293" r:id="rId31"/>
    <p:sldId id="264" r:id="rId32"/>
    <p:sldId id="276" r:id="rId33"/>
    <p:sldId id="344" r:id="rId34"/>
    <p:sldId id="303" r:id="rId35"/>
    <p:sldId id="319" r:id="rId36"/>
    <p:sldId id="316" r:id="rId37"/>
    <p:sldId id="321" r:id="rId38"/>
    <p:sldId id="337" r:id="rId39"/>
    <p:sldId id="323" r:id="rId40"/>
    <p:sldId id="327" r:id="rId41"/>
    <p:sldId id="328" r:id="rId42"/>
    <p:sldId id="329" r:id="rId43"/>
    <p:sldId id="317" r:id="rId44"/>
    <p:sldId id="318" r:id="rId45"/>
    <p:sldId id="278" r:id="rId46"/>
    <p:sldId id="286" r:id="rId47"/>
    <p:sldId id="287" r:id="rId48"/>
    <p:sldId id="289" r:id="rId49"/>
    <p:sldId id="290" r:id="rId50"/>
    <p:sldId id="295" r:id="rId51"/>
    <p:sldId id="298" r:id="rId52"/>
    <p:sldId id="300" r:id="rId53"/>
    <p:sldId id="310" r:id="rId54"/>
    <p:sldId id="272" r:id="rId55"/>
    <p:sldId id="277" r:id="rId56"/>
    <p:sldId id="309" r:id="rId57"/>
    <p:sldId id="263" r:id="rId58"/>
    <p:sldId id="275" r:id="rId59"/>
    <p:sldId id="383" r:id="rId60"/>
    <p:sldId id="294" r:id="rId61"/>
    <p:sldId id="27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3636"/>
    <a:srgbClr val="545454"/>
    <a:srgbClr val="606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6616" autoAdjust="0"/>
  </p:normalViewPr>
  <p:slideViewPr>
    <p:cSldViewPr snapToGrid="0">
      <p:cViewPr varScale="1">
        <p:scale>
          <a:sx n="100" d="100"/>
          <a:sy n="100" d="100"/>
        </p:scale>
        <p:origin x="936" y="7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82953F-105C-40E6-85A4-A2C86A996800}" type="datetimeFigureOut">
              <a:rPr lang="en-GB" smtClean="0"/>
              <a:t>04/09/2022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DBB40-07F4-41F1-A3FA-47B5165E7B3E}" type="slidenum">
              <a:rPr lang="en-GB" smtClean="0"/>
              <a:t>‹#›</a:t>
            </a:fld>
            <a:endParaRPr lang="en-GB"/>
          </a:p>
        </p:txBody>
      </p:sp>
    </p:spTree>
    <p:extLst>
      <p:ext uri="{BB962C8B-B14F-4D97-AF65-F5344CB8AC3E}">
        <p14:creationId xmlns:p14="http://schemas.microsoft.com/office/powerpoint/2010/main" val="3128249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alea.co/"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br.org/2013/11/the-pace-of-technology-adoption-is-speeding-up"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codingdojo.com/blog/top-7-programming-languages-of-2020"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6F7287"/>
                </a:solidFill>
                <a:effectLst/>
                <a:latin typeface="Neue Plak"/>
              </a:rPr>
              <a:t>Join us for another live conversation with the </a:t>
            </a:r>
            <a:r>
              <a:rPr lang="en-GB" b="0" i="0" dirty="0" err="1">
                <a:solidFill>
                  <a:srgbClr val="6F7287"/>
                </a:solidFill>
                <a:effectLst/>
                <a:latin typeface="Neue Plak"/>
              </a:rPr>
              <a:t>OpenBCI</a:t>
            </a:r>
            <a:r>
              <a:rPr lang="en-GB" b="0" i="0" dirty="0">
                <a:solidFill>
                  <a:srgbClr val="6F7287"/>
                </a:solidFill>
                <a:effectLst/>
                <a:latin typeface="Neue Plak"/>
              </a:rPr>
              <a:t> team about the latest Galea developments.</a:t>
            </a:r>
          </a:p>
          <a:p>
            <a:pPr algn="l"/>
            <a:endParaRPr lang="en-GB" b="0" i="0" dirty="0">
              <a:solidFill>
                <a:srgbClr val="6F7287"/>
              </a:solidFill>
              <a:effectLst/>
              <a:latin typeface="Neue Plak"/>
            </a:endParaRPr>
          </a:p>
          <a:p>
            <a:pPr algn="l"/>
            <a:r>
              <a:rPr lang="en-GB" b="0" i="0" dirty="0">
                <a:solidFill>
                  <a:srgbClr val="6F7287"/>
                </a:solidFill>
                <a:effectLst/>
                <a:latin typeface="Neue Plak"/>
              </a:rPr>
              <a:t>Topics for this month:</a:t>
            </a:r>
          </a:p>
          <a:p>
            <a:pPr algn="l"/>
            <a:endParaRPr lang="en-GB" b="0" i="0" dirty="0">
              <a:solidFill>
                <a:srgbClr val="6F7287"/>
              </a:solidFill>
              <a:effectLst/>
              <a:latin typeface="Neue Plak"/>
            </a:endParaRPr>
          </a:p>
          <a:p>
            <a:pPr algn="l">
              <a:buFont typeface="Arial" panose="020B0604020202020204" pitchFamily="34" charset="0"/>
              <a:buChar char="•"/>
            </a:pPr>
            <a:r>
              <a:rPr lang="en-GB" b="0" i="0" dirty="0">
                <a:solidFill>
                  <a:srgbClr val="6F7287"/>
                </a:solidFill>
                <a:effectLst/>
                <a:latin typeface="Neue Plak"/>
              </a:rPr>
              <a:t>Facial gesture classification</a:t>
            </a:r>
          </a:p>
          <a:p>
            <a:pPr algn="l">
              <a:buFont typeface="Arial" panose="020B0604020202020204" pitchFamily="34" charset="0"/>
              <a:buChar char="•"/>
            </a:pPr>
            <a:r>
              <a:rPr lang="en-GB" b="0" i="0" dirty="0">
                <a:solidFill>
                  <a:srgbClr val="6F7287"/>
                </a:solidFill>
                <a:effectLst/>
                <a:latin typeface="Neue Plak"/>
              </a:rPr>
              <a:t>Combining EMG + Eye Tracking</a:t>
            </a:r>
          </a:p>
          <a:p>
            <a:pPr algn="l">
              <a:buFont typeface="Arial" panose="020B0604020202020204" pitchFamily="34" charset="0"/>
              <a:buChar char="•"/>
            </a:pPr>
            <a:r>
              <a:rPr lang="en-GB" b="0" i="0" dirty="0">
                <a:solidFill>
                  <a:srgbClr val="6F7287"/>
                </a:solidFill>
                <a:effectLst/>
                <a:latin typeface="Neue Plak"/>
              </a:rPr>
              <a:t>Automating triggers &amp; markers</a:t>
            </a:r>
          </a:p>
          <a:p>
            <a:pPr algn="l">
              <a:buFont typeface="Arial" panose="020B0604020202020204" pitchFamily="34" charset="0"/>
              <a:buChar char="•"/>
            </a:pPr>
            <a:endParaRPr lang="en-GB" b="0" i="0" dirty="0">
              <a:solidFill>
                <a:srgbClr val="6F7287"/>
              </a:solidFill>
              <a:effectLst/>
              <a:latin typeface="Neue Plak"/>
            </a:endParaRPr>
          </a:p>
          <a:p>
            <a:pPr algn="l"/>
            <a:r>
              <a:rPr lang="en-GB" b="0" i="0" dirty="0">
                <a:solidFill>
                  <a:srgbClr val="6F7287"/>
                </a:solidFill>
                <a:effectLst/>
                <a:latin typeface="Neue Plak"/>
              </a:rPr>
              <a:t>As always, we'll also do Q&amp;A based on the most popular questions asked in the webinar chat.</a:t>
            </a:r>
          </a:p>
          <a:p>
            <a:pPr algn="l"/>
            <a:r>
              <a:rPr lang="en-GB" b="0" i="0" dirty="0">
                <a:solidFill>
                  <a:srgbClr val="6F7287"/>
                </a:solidFill>
                <a:effectLst/>
                <a:latin typeface="Neue Plak"/>
              </a:rPr>
              <a:t>For more information on Galea and Beta pre-orders visit </a:t>
            </a:r>
            <a:r>
              <a:rPr lang="en-GB" b="0" i="0" u="none" strike="noStrike" dirty="0">
                <a:solidFill>
                  <a:srgbClr val="6F7287"/>
                </a:solidFill>
                <a:effectLst/>
                <a:latin typeface="Neue Plak"/>
                <a:hlinkClick r:id="rId3"/>
              </a:rPr>
              <a:t>galea.co</a:t>
            </a:r>
            <a:r>
              <a:rPr lang="en-GB" b="0" i="0" dirty="0">
                <a:solidFill>
                  <a:srgbClr val="6F7287"/>
                </a:solidFill>
                <a:effectLst/>
                <a:latin typeface="Neue Plak"/>
              </a:rPr>
              <a:t>.</a:t>
            </a:r>
          </a:p>
          <a:p>
            <a:endParaRPr lang="et-EE" dirty="0"/>
          </a:p>
          <a:p>
            <a:r>
              <a:rPr lang="et-EE" dirty="0"/>
              <a:t>https://www.eventbrite.com/e/galea-webinar-vr-neurotechnology-tickets-408759961047?mc_cid=4996edb03f&amp;mc_eid=5e4f440087</a:t>
            </a: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a:t>
            </a:fld>
            <a:endParaRPr lang="en-GB"/>
          </a:p>
        </p:txBody>
      </p:sp>
    </p:spTree>
    <p:extLst>
      <p:ext uri="{BB962C8B-B14F-4D97-AF65-F5344CB8AC3E}">
        <p14:creationId xmlns:p14="http://schemas.microsoft.com/office/powerpoint/2010/main" val="3803257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https://majandus24.postimees.ee/6920889/matemaatik-juhan-aru-seletab-labi-matemaatika-miks-koroonaviirus-nii-ohtlik-on</a:t>
            </a:r>
            <a:endParaRPr lang="et-EE" dirty="0"/>
          </a:p>
          <a:p>
            <a:endParaRPr lang="et-EE" dirty="0"/>
          </a:p>
          <a:p>
            <a:r>
              <a:rPr lang="en-GB" dirty="0"/>
              <a:t>https://ekspress.delfi.ee/artikkel/89213277/koroonaviirus-miks-peate-kohe-tegutsema?</a:t>
            </a:r>
          </a:p>
        </p:txBody>
      </p:sp>
      <p:sp>
        <p:nvSpPr>
          <p:cNvPr id="4" name="Slide Number Placeholder 3"/>
          <p:cNvSpPr>
            <a:spLocks noGrp="1"/>
          </p:cNvSpPr>
          <p:nvPr>
            <p:ph type="sldNum" sz="quarter" idx="5"/>
          </p:nvPr>
        </p:nvSpPr>
        <p:spPr/>
        <p:txBody>
          <a:bodyPr/>
          <a:lstStyle/>
          <a:p>
            <a:fld id="{C70DBB40-07F4-41F1-A3FA-47B5165E7B3E}" type="slidenum">
              <a:rPr lang="en-GB" smtClean="0"/>
              <a:t>10</a:t>
            </a:fld>
            <a:endParaRPr lang="en-GB"/>
          </a:p>
        </p:txBody>
      </p:sp>
    </p:spTree>
    <p:extLst>
      <p:ext uri="{BB962C8B-B14F-4D97-AF65-F5344CB8AC3E}">
        <p14:creationId xmlns:p14="http://schemas.microsoft.com/office/powerpoint/2010/main" val="1122478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err="1"/>
              <a:t>Gordon</a:t>
            </a:r>
            <a:r>
              <a:rPr lang="et-EE" dirty="0"/>
              <a:t> Moor (Inteli asutaja)</a:t>
            </a:r>
            <a:endParaRPr lang="en-GB" dirty="0"/>
          </a:p>
          <a:p>
            <a:endParaRPr lang="en-GB" dirty="0"/>
          </a:p>
          <a:p>
            <a:r>
              <a:rPr lang="et-EE" dirty="0" err="1"/>
              <a:t>Moore'i</a:t>
            </a:r>
            <a:r>
              <a:rPr lang="et-EE" dirty="0"/>
              <a:t> seadus põhineb arvutiriistvara ajalool ning ütleb, et mikrokiibil olevate transistoride arv kahekordistub iga kahe aasta järel. </a:t>
            </a:r>
          </a:p>
          <a:p>
            <a:endParaRPr lang="et-EE" dirty="0"/>
          </a:p>
          <a:p>
            <a:r>
              <a:rPr lang="en-GB" dirty="0"/>
              <a:t>https://www.visualcapitalist.com/visualizing-moores-law-in-action-1971-2019/</a:t>
            </a:r>
            <a:endParaRPr lang="et-EE" dirty="0"/>
          </a:p>
          <a:p>
            <a:endParaRPr lang="et-EE" dirty="0"/>
          </a:p>
          <a:p>
            <a:r>
              <a:rPr lang="en-GB" dirty="0"/>
              <a:t>https://needull.com/2017/02/22/the-end-of-moores-law/</a:t>
            </a:r>
          </a:p>
          <a:p>
            <a:endParaRPr lang="et-EE" dirty="0"/>
          </a:p>
        </p:txBody>
      </p:sp>
      <p:sp>
        <p:nvSpPr>
          <p:cNvPr id="4" name="Slide Number Placeholder 3"/>
          <p:cNvSpPr>
            <a:spLocks noGrp="1"/>
          </p:cNvSpPr>
          <p:nvPr>
            <p:ph type="sldNum" sz="quarter" idx="5"/>
          </p:nvPr>
        </p:nvSpPr>
        <p:spPr/>
        <p:txBody>
          <a:bodyPr/>
          <a:lstStyle/>
          <a:p>
            <a:fld id="{C70DBB40-07F4-41F1-A3FA-47B5165E7B3E}" type="slidenum">
              <a:rPr lang="en-GB" smtClean="0"/>
              <a:t>11</a:t>
            </a:fld>
            <a:endParaRPr lang="en-GB"/>
          </a:p>
        </p:txBody>
      </p:sp>
    </p:spTree>
    <p:extLst>
      <p:ext uri="{BB962C8B-B14F-4D97-AF65-F5344CB8AC3E}">
        <p14:creationId xmlns:p14="http://schemas.microsoft.com/office/powerpoint/2010/main" val="3479123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https://hbr.org/2013/11/the-pace-of-technology-adoption-is-speeding-up</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12</a:t>
            </a:fld>
            <a:endParaRPr lang="en-GB"/>
          </a:p>
        </p:txBody>
      </p:sp>
    </p:spTree>
    <p:extLst>
      <p:ext uri="{BB962C8B-B14F-4D97-AF65-F5344CB8AC3E}">
        <p14:creationId xmlns:p14="http://schemas.microsoft.com/office/powerpoint/2010/main" val="1134491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13</a:t>
            </a:fld>
            <a:endParaRPr lang="en-GB"/>
          </a:p>
        </p:txBody>
      </p:sp>
    </p:spTree>
    <p:extLst>
      <p:ext uri="{BB962C8B-B14F-4D97-AF65-F5344CB8AC3E}">
        <p14:creationId xmlns:p14="http://schemas.microsoft.com/office/powerpoint/2010/main" val="4081907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14</a:t>
            </a:fld>
            <a:endParaRPr lang="en-GB"/>
          </a:p>
        </p:txBody>
      </p:sp>
    </p:spTree>
    <p:extLst>
      <p:ext uri="{BB962C8B-B14F-4D97-AF65-F5344CB8AC3E}">
        <p14:creationId xmlns:p14="http://schemas.microsoft.com/office/powerpoint/2010/main" val="3947943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https://www.youtube.com/watch?v=V53XIUtTGaw</a:t>
            </a:r>
            <a:endParaRPr lang="et-EE" dirty="0"/>
          </a:p>
          <a:p>
            <a:endParaRPr lang="et-EE" dirty="0"/>
          </a:p>
          <a:p>
            <a:r>
              <a:rPr lang="en-GB" dirty="0"/>
              <a:t>Franz Anton Mesmer</a:t>
            </a:r>
          </a:p>
          <a:p>
            <a:r>
              <a:rPr lang="en-GB" sz="1200" b="0" i="0" kern="1200" dirty="0">
                <a:solidFill>
                  <a:schemeClr val="tx1"/>
                </a:solidFill>
                <a:effectLst/>
                <a:latin typeface="+mn-lt"/>
                <a:ea typeface="+mn-ea"/>
                <a:cs typeface="+mn-cs"/>
              </a:rPr>
              <a:t>1734 –1815</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15</a:t>
            </a:fld>
            <a:endParaRPr lang="en-GB"/>
          </a:p>
        </p:txBody>
      </p:sp>
    </p:spTree>
    <p:extLst>
      <p:ext uri="{BB962C8B-B14F-4D97-AF65-F5344CB8AC3E}">
        <p14:creationId xmlns:p14="http://schemas.microsoft.com/office/powerpoint/2010/main" val="816323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https://www.hackster.io/news/the-impulse-neuro-controller-gaming-glove-lets-you-fire-faster-than-you-can-click-a-mouse-90a46b24205f</a:t>
            </a:r>
            <a:endParaRPr lang="et-EE"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16</a:t>
            </a:fld>
            <a:endParaRPr lang="en-GB"/>
          </a:p>
        </p:txBody>
      </p:sp>
    </p:spTree>
    <p:extLst>
      <p:ext uri="{BB962C8B-B14F-4D97-AF65-F5344CB8AC3E}">
        <p14:creationId xmlns:p14="http://schemas.microsoft.com/office/powerpoint/2010/main" val="1247876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17</a:t>
            </a:fld>
            <a:endParaRPr lang="en-GB"/>
          </a:p>
        </p:txBody>
      </p:sp>
    </p:spTree>
    <p:extLst>
      <p:ext uri="{BB962C8B-B14F-4D97-AF65-F5344CB8AC3E}">
        <p14:creationId xmlns:p14="http://schemas.microsoft.com/office/powerpoint/2010/main" val="3130721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18</a:t>
            </a:fld>
            <a:endParaRPr lang="en-GB"/>
          </a:p>
        </p:txBody>
      </p:sp>
    </p:spTree>
    <p:extLst>
      <p:ext uri="{BB962C8B-B14F-4D97-AF65-F5344CB8AC3E}">
        <p14:creationId xmlns:p14="http://schemas.microsoft.com/office/powerpoint/2010/main" val="405987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19</a:t>
            </a:fld>
            <a:endParaRPr lang="en-GB"/>
          </a:p>
        </p:txBody>
      </p:sp>
    </p:spTree>
    <p:extLst>
      <p:ext uri="{BB962C8B-B14F-4D97-AF65-F5344CB8AC3E}">
        <p14:creationId xmlns:p14="http://schemas.microsoft.com/office/powerpoint/2010/main" val="1724305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Super Mario Effect - Tricking Your Brain into Learning More | Mark Rober | TEDxPenn</a:t>
            </a:r>
          </a:p>
          <a:p>
            <a:br>
              <a:rPr lang="en-GB" sz="1200" b="0" i="0" kern="1200" dirty="0">
                <a:solidFill>
                  <a:schemeClr val="tx1"/>
                </a:solidFill>
                <a:effectLst/>
                <a:latin typeface="+mn-lt"/>
                <a:ea typeface="+mn-ea"/>
                <a:cs typeface="+mn-cs"/>
              </a:rPr>
            </a:b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a:t>
            </a:fld>
            <a:endParaRPr lang="en-GB"/>
          </a:p>
        </p:txBody>
      </p:sp>
    </p:spTree>
    <p:extLst>
      <p:ext uri="{BB962C8B-B14F-4D97-AF65-F5344CB8AC3E}">
        <p14:creationId xmlns:p14="http://schemas.microsoft.com/office/powerpoint/2010/main" val="1589595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5"/>
          </p:nvPr>
        </p:nvSpPr>
        <p:spPr/>
        <p:txBody>
          <a:bodyPr/>
          <a:lstStyle/>
          <a:p>
            <a:fld id="{C70DBB40-07F4-41F1-A3FA-47B5165E7B3E}" type="slidenum">
              <a:rPr lang="en-GB" smtClean="0"/>
              <a:t>20</a:t>
            </a:fld>
            <a:endParaRPr lang="en-GB"/>
          </a:p>
        </p:txBody>
      </p:sp>
    </p:spTree>
    <p:extLst>
      <p:ext uri="{BB962C8B-B14F-4D97-AF65-F5344CB8AC3E}">
        <p14:creationId xmlns:p14="http://schemas.microsoft.com/office/powerpoint/2010/main" val="3705563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21</a:t>
            </a:fld>
            <a:endParaRPr lang="en-GB"/>
          </a:p>
        </p:txBody>
      </p:sp>
    </p:spTree>
    <p:extLst>
      <p:ext uri="{BB962C8B-B14F-4D97-AF65-F5344CB8AC3E}">
        <p14:creationId xmlns:p14="http://schemas.microsoft.com/office/powerpoint/2010/main" val="364569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22</a:t>
            </a:fld>
            <a:endParaRPr lang="en-GB"/>
          </a:p>
        </p:txBody>
      </p:sp>
    </p:spTree>
    <p:extLst>
      <p:ext uri="{BB962C8B-B14F-4D97-AF65-F5344CB8AC3E}">
        <p14:creationId xmlns:p14="http://schemas.microsoft.com/office/powerpoint/2010/main" val="4252333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sz="1200" b="0" kern="1200" dirty="0">
                <a:solidFill>
                  <a:schemeClr val="tx1"/>
                </a:solidFill>
                <a:effectLst/>
                <a:latin typeface="+mn-lt"/>
                <a:ea typeface="+mn-ea"/>
                <a:cs typeface="+mn-cs"/>
              </a:rPr>
              <a:t>https://www.businessinsider.com/an-eye-tracking-interface-helps-als-patients-use-computers-2015-9</a:t>
            </a:r>
          </a:p>
          <a:p>
            <a:endParaRPr lang="et-EE"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0DBB40-07F4-41F1-A3FA-47B5165E7B3E}" type="slidenum">
              <a:rPr lang="en-GB" smtClean="0"/>
              <a:t>23</a:t>
            </a:fld>
            <a:endParaRPr lang="en-GB"/>
          </a:p>
        </p:txBody>
      </p:sp>
    </p:spTree>
    <p:extLst>
      <p:ext uri="{BB962C8B-B14F-4D97-AF65-F5344CB8AC3E}">
        <p14:creationId xmlns:p14="http://schemas.microsoft.com/office/powerpoint/2010/main" val="1304540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26</a:t>
            </a:fld>
            <a:endParaRPr lang="en-GB"/>
          </a:p>
        </p:txBody>
      </p:sp>
    </p:spTree>
    <p:extLst>
      <p:ext uri="{BB962C8B-B14F-4D97-AF65-F5344CB8AC3E}">
        <p14:creationId xmlns:p14="http://schemas.microsoft.com/office/powerpoint/2010/main" val="1480593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27</a:t>
            </a:fld>
            <a:endParaRPr lang="en-GB"/>
          </a:p>
        </p:txBody>
      </p:sp>
    </p:spTree>
    <p:extLst>
      <p:ext uri="{BB962C8B-B14F-4D97-AF65-F5344CB8AC3E}">
        <p14:creationId xmlns:p14="http://schemas.microsoft.com/office/powerpoint/2010/main" val="2903072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http://braintour.harvard.edu/archives/portfolio-items/hubel-and-wiesel</a:t>
            </a:r>
          </a:p>
        </p:txBody>
      </p:sp>
      <p:sp>
        <p:nvSpPr>
          <p:cNvPr id="4" name="Slide Number Placeholder 3"/>
          <p:cNvSpPr>
            <a:spLocks noGrp="1"/>
          </p:cNvSpPr>
          <p:nvPr>
            <p:ph type="sldNum" sz="quarter" idx="10"/>
          </p:nvPr>
        </p:nvSpPr>
        <p:spPr/>
        <p:txBody>
          <a:bodyPr/>
          <a:lstStyle/>
          <a:p>
            <a:fld id="{C70DBB40-07F4-41F1-A3FA-47B5165E7B3E}" type="slidenum">
              <a:rPr lang="en-GB" smtClean="0"/>
              <a:t>28</a:t>
            </a:fld>
            <a:endParaRPr lang="en-GB"/>
          </a:p>
        </p:txBody>
      </p:sp>
    </p:spTree>
    <p:extLst>
      <p:ext uri="{BB962C8B-B14F-4D97-AF65-F5344CB8AC3E}">
        <p14:creationId xmlns:p14="http://schemas.microsoft.com/office/powerpoint/2010/main" val="1390616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32</a:t>
            </a:fld>
            <a:endParaRPr lang="en-GB"/>
          </a:p>
        </p:txBody>
      </p:sp>
    </p:spTree>
    <p:extLst>
      <p:ext uri="{BB962C8B-B14F-4D97-AF65-F5344CB8AC3E}">
        <p14:creationId xmlns:p14="http://schemas.microsoft.com/office/powerpoint/2010/main" val="2492998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33</a:t>
            </a:fld>
            <a:endParaRPr lang="en-GB"/>
          </a:p>
        </p:txBody>
      </p:sp>
    </p:spTree>
    <p:extLst>
      <p:ext uri="{BB962C8B-B14F-4D97-AF65-F5344CB8AC3E}">
        <p14:creationId xmlns:p14="http://schemas.microsoft.com/office/powerpoint/2010/main" val="3783847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5"/>
          </p:nvPr>
        </p:nvSpPr>
        <p:spPr/>
        <p:txBody>
          <a:bodyPr/>
          <a:lstStyle/>
          <a:p>
            <a:fld id="{C70DBB40-07F4-41F1-A3FA-47B5165E7B3E}" type="slidenum">
              <a:rPr lang="en-GB" smtClean="0"/>
              <a:t>34</a:t>
            </a:fld>
            <a:endParaRPr lang="en-GB"/>
          </a:p>
        </p:txBody>
      </p:sp>
    </p:spTree>
    <p:extLst>
      <p:ext uri="{BB962C8B-B14F-4D97-AF65-F5344CB8AC3E}">
        <p14:creationId xmlns:p14="http://schemas.microsoft.com/office/powerpoint/2010/main" val="411366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Super Mario Effect - Tricking Your Brain into Learning More | Mark Rober | TEDxPenn</a:t>
            </a:r>
          </a:p>
          <a:p>
            <a:br>
              <a:rPr lang="en-GB" sz="1200" b="0" i="0" kern="1200" dirty="0">
                <a:solidFill>
                  <a:schemeClr val="tx1"/>
                </a:solidFill>
                <a:effectLst/>
                <a:latin typeface="+mn-lt"/>
                <a:ea typeface="+mn-ea"/>
                <a:cs typeface="+mn-cs"/>
              </a:rPr>
            </a:b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a:t>
            </a:fld>
            <a:endParaRPr lang="en-GB"/>
          </a:p>
        </p:txBody>
      </p:sp>
    </p:spTree>
    <p:extLst>
      <p:ext uri="{BB962C8B-B14F-4D97-AF65-F5344CB8AC3E}">
        <p14:creationId xmlns:p14="http://schemas.microsoft.com/office/powerpoint/2010/main" val="3539498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5"/>
          </p:nvPr>
        </p:nvSpPr>
        <p:spPr/>
        <p:txBody>
          <a:bodyPr/>
          <a:lstStyle/>
          <a:p>
            <a:fld id="{C70DBB40-07F4-41F1-A3FA-47B5165E7B3E}" type="slidenum">
              <a:rPr lang="en-GB" smtClean="0"/>
              <a:t>36</a:t>
            </a:fld>
            <a:endParaRPr lang="en-GB"/>
          </a:p>
        </p:txBody>
      </p:sp>
    </p:spTree>
    <p:extLst>
      <p:ext uri="{BB962C8B-B14F-4D97-AF65-F5344CB8AC3E}">
        <p14:creationId xmlns:p14="http://schemas.microsoft.com/office/powerpoint/2010/main" val="1085766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b="0" dirty="0"/>
          </a:p>
        </p:txBody>
      </p:sp>
      <p:sp>
        <p:nvSpPr>
          <p:cNvPr id="4" name="Slide Number Placeholder 3"/>
          <p:cNvSpPr>
            <a:spLocks noGrp="1"/>
          </p:cNvSpPr>
          <p:nvPr>
            <p:ph type="sldNum" sz="quarter" idx="5"/>
          </p:nvPr>
        </p:nvSpPr>
        <p:spPr/>
        <p:txBody>
          <a:bodyPr/>
          <a:lstStyle/>
          <a:p>
            <a:fld id="{C70DBB40-07F4-41F1-A3FA-47B5165E7B3E}" type="slidenum">
              <a:rPr lang="en-GB" smtClean="0"/>
              <a:t>44</a:t>
            </a:fld>
            <a:endParaRPr lang="en-GB"/>
          </a:p>
        </p:txBody>
      </p:sp>
    </p:spTree>
    <p:extLst>
      <p:ext uri="{BB962C8B-B14F-4D97-AF65-F5344CB8AC3E}">
        <p14:creationId xmlns:p14="http://schemas.microsoft.com/office/powerpoint/2010/main" val="36769238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https://www.ester.ee/search~S1*est?/X(psychophysiology)&amp;searchscope=1&amp;SORT=D/X(psychophysiology)&amp;searchscope=1&amp;SORT=D&amp;SUBKEY=(psychophysiology)/1%2C40%2C40%2CB/frameset&amp;FF=X(psychophysiology)&amp;searchscope=1&amp;SORT=D&amp;1%2C1%2C</a:t>
            </a:r>
          </a:p>
        </p:txBody>
      </p:sp>
      <p:sp>
        <p:nvSpPr>
          <p:cNvPr id="4" name="Slide Number Placeholder 3"/>
          <p:cNvSpPr>
            <a:spLocks noGrp="1"/>
          </p:cNvSpPr>
          <p:nvPr>
            <p:ph type="sldNum" sz="quarter" idx="5"/>
          </p:nvPr>
        </p:nvSpPr>
        <p:spPr/>
        <p:txBody>
          <a:bodyPr/>
          <a:lstStyle/>
          <a:p>
            <a:fld id="{C70DBB40-07F4-41F1-A3FA-47B5165E7B3E}" type="slidenum">
              <a:rPr lang="en-GB" smtClean="0"/>
              <a:t>45</a:t>
            </a:fld>
            <a:endParaRPr lang="en-GB"/>
          </a:p>
        </p:txBody>
      </p:sp>
    </p:spTree>
    <p:extLst>
      <p:ext uri="{BB962C8B-B14F-4D97-AF65-F5344CB8AC3E}">
        <p14:creationId xmlns:p14="http://schemas.microsoft.com/office/powerpoint/2010/main" val="134040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Aastal</a:t>
            </a:r>
            <a:r>
              <a:rPr lang="en-GB" sz="1200" kern="1200" dirty="0">
                <a:solidFill>
                  <a:schemeClr val="tx1"/>
                </a:solidFill>
                <a:effectLst/>
                <a:latin typeface="+mn-lt"/>
                <a:ea typeface="+mn-ea"/>
                <a:cs typeface="+mn-cs"/>
              </a:rPr>
              <a:t> 1991 l</a:t>
            </a:r>
            <a:r>
              <a:rPr lang="et-EE" sz="1200" kern="1200" dirty="0" err="1">
                <a:solidFill>
                  <a:schemeClr val="tx1"/>
                </a:solidFill>
                <a:effectLst/>
                <a:latin typeface="+mn-lt"/>
                <a:ea typeface="+mn-ea"/>
                <a:cs typeface="+mn-cs"/>
              </a:rPr>
              <a:t>õi</a:t>
            </a:r>
            <a:r>
              <a:rPr lang="et-EE" sz="1200" kern="1200" dirty="0">
                <a:solidFill>
                  <a:schemeClr val="tx1"/>
                </a:solidFill>
                <a:effectLst/>
                <a:latin typeface="+mn-lt"/>
                <a:ea typeface="+mn-ea"/>
                <a:cs typeface="+mn-cs"/>
              </a:rPr>
              <a:t> Guido van </a:t>
            </a:r>
            <a:r>
              <a:rPr lang="et-EE" sz="1200" kern="1200" dirty="0" err="1">
                <a:solidFill>
                  <a:schemeClr val="tx1"/>
                </a:solidFill>
                <a:effectLst/>
                <a:latin typeface="+mn-lt"/>
                <a:ea typeface="+mn-ea"/>
                <a:cs typeface="+mn-cs"/>
              </a:rPr>
              <a:t>Rossum</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Pythoni</a:t>
            </a:r>
            <a:r>
              <a:rPr lang="et-EE" sz="1200" kern="1200" dirty="0">
                <a:solidFill>
                  <a:schemeClr val="tx1"/>
                </a:solidFill>
                <a:effectLst/>
                <a:latin typeface="+mn-lt"/>
                <a:ea typeface="+mn-ea"/>
                <a:cs typeface="+mn-cs"/>
              </a:rPr>
              <a:t> ja nimetas selle inglise komöödiatruppi </a:t>
            </a:r>
            <a:r>
              <a:rPr lang="et-EE" sz="1200" i="1" kern="1200" dirty="0" err="1">
                <a:solidFill>
                  <a:schemeClr val="tx1"/>
                </a:solidFill>
                <a:effectLst/>
                <a:latin typeface="+mn-lt"/>
                <a:ea typeface="+mn-ea"/>
                <a:cs typeface="+mn-cs"/>
              </a:rPr>
              <a:t>Monty</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Python</a:t>
            </a:r>
            <a:r>
              <a:rPr lang="et-EE" sz="1200" kern="1200" dirty="0">
                <a:solidFill>
                  <a:schemeClr val="tx1"/>
                </a:solidFill>
                <a:effectLst/>
                <a:latin typeface="+mn-lt"/>
                <a:ea typeface="+mn-ea"/>
                <a:cs typeface="+mn-cs"/>
              </a:rPr>
              <a:t> järgi.</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902DC01-0E6C-406B-906A-B9744B72D977}" type="slidenum">
              <a:rPr lang="en-GB" smtClean="0"/>
              <a:t>46</a:t>
            </a:fld>
            <a:endParaRPr lang="en-GB"/>
          </a:p>
        </p:txBody>
      </p:sp>
    </p:spTree>
    <p:extLst>
      <p:ext uri="{BB962C8B-B14F-4D97-AF65-F5344CB8AC3E}">
        <p14:creationId xmlns:p14="http://schemas.microsoft.com/office/powerpoint/2010/main" val="3764235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1985, 1997, 1998 … 2013</a:t>
            </a:r>
            <a:endParaRPr lang="en-GB" dirty="0"/>
          </a:p>
        </p:txBody>
      </p:sp>
      <p:sp>
        <p:nvSpPr>
          <p:cNvPr id="4" name="Slide Number Placeholder 3"/>
          <p:cNvSpPr>
            <a:spLocks noGrp="1"/>
          </p:cNvSpPr>
          <p:nvPr>
            <p:ph type="sldNum" sz="quarter" idx="5"/>
          </p:nvPr>
        </p:nvSpPr>
        <p:spPr/>
        <p:txBody>
          <a:bodyPr/>
          <a:lstStyle/>
          <a:p>
            <a:fld id="{D902DC01-0E6C-406B-906A-B9744B72D977}" type="slidenum">
              <a:rPr lang="en-GB" smtClean="0"/>
              <a:t>47</a:t>
            </a:fld>
            <a:endParaRPr lang="en-GB"/>
          </a:p>
        </p:txBody>
      </p:sp>
    </p:spTree>
    <p:extLst>
      <p:ext uri="{BB962C8B-B14F-4D97-AF65-F5344CB8AC3E}">
        <p14:creationId xmlns:p14="http://schemas.microsoft.com/office/powerpoint/2010/main" val="1620265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https://www.eegsynth.org/?p=1881</a:t>
            </a:r>
          </a:p>
        </p:txBody>
      </p:sp>
      <p:sp>
        <p:nvSpPr>
          <p:cNvPr id="4" name="Slide Number Placeholder 3"/>
          <p:cNvSpPr>
            <a:spLocks noGrp="1"/>
          </p:cNvSpPr>
          <p:nvPr>
            <p:ph type="sldNum" sz="quarter" idx="5"/>
          </p:nvPr>
        </p:nvSpPr>
        <p:spPr/>
        <p:txBody>
          <a:bodyPr/>
          <a:lstStyle/>
          <a:p>
            <a:fld id="{D902DC01-0E6C-406B-906A-B9744B72D977}" type="slidenum">
              <a:rPr lang="en-GB" smtClean="0"/>
              <a:t>48</a:t>
            </a:fld>
            <a:endParaRPr lang="en-GB"/>
          </a:p>
        </p:txBody>
      </p:sp>
    </p:spTree>
    <p:extLst>
      <p:ext uri="{BB962C8B-B14F-4D97-AF65-F5344CB8AC3E}">
        <p14:creationId xmlns:p14="http://schemas.microsoft.com/office/powerpoint/2010/main" val="2087737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https://www.youtube.com/watch?v=egjpSCCqzr4</a:t>
            </a:r>
            <a:endParaRPr lang="et-EE" dirty="0"/>
          </a:p>
          <a:p>
            <a:endParaRPr lang="et-EE" dirty="0"/>
          </a:p>
          <a:p>
            <a:r>
              <a:rPr lang="en-GB" dirty="0"/>
              <a:t>https://www.youtube.com/watch?v=Y9f-RpwXr4E</a:t>
            </a:r>
            <a:endParaRPr lang="et-EE" dirty="0"/>
          </a:p>
          <a:p>
            <a:endParaRPr lang="et-EE" dirty="0"/>
          </a:p>
          <a:p>
            <a:r>
              <a:rPr lang="en-GB" dirty="0"/>
              <a:t>https://chrome-blesk02.ru/et/floor/kak-rabotaet-pulsometr-v-sportivnyh-chasah-reiting-luchshih-nagrudnyh/</a:t>
            </a:r>
            <a:endParaRPr lang="et-EE" dirty="0"/>
          </a:p>
        </p:txBody>
      </p:sp>
      <p:sp>
        <p:nvSpPr>
          <p:cNvPr id="4" name="Slide Number Placeholder 3"/>
          <p:cNvSpPr>
            <a:spLocks noGrp="1"/>
          </p:cNvSpPr>
          <p:nvPr>
            <p:ph type="sldNum" sz="quarter" idx="5"/>
          </p:nvPr>
        </p:nvSpPr>
        <p:spPr/>
        <p:txBody>
          <a:bodyPr/>
          <a:lstStyle/>
          <a:p>
            <a:fld id="{C70DBB40-07F4-41F1-A3FA-47B5165E7B3E}" type="slidenum">
              <a:rPr lang="en-GB" smtClean="0"/>
              <a:t>49</a:t>
            </a:fld>
            <a:endParaRPr lang="en-GB"/>
          </a:p>
        </p:txBody>
      </p:sp>
    </p:spTree>
    <p:extLst>
      <p:ext uri="{BB962C8B-B14F-4D97-AF65-F5344CB8AC3E}">
        <p14:creationId xmlns:p14="http://schemas.microsoft.com/office/powerpoint/2010/main" val="2517265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https://blogs.acu.edu/johnridleystroop/about-john-ridley-stroop/#.X_2zkOgzaUk</a:t>
            </a:r>
            <a:endParaRPr lang="et-EE" dirty="0"/>
          </a:p>
          <a:p>
            <a:endParaRPr lang="et-EE" dirty="0"/>
          </a:p>
        </p:txBody>
      </p:sp>
      <p:sp>
        <p:nvSpPr>
          <p:cNvPr id="4" name="Slide Number Placeholder 3"/>
          <p:cNvSpPr>
            <a:spLocks noGrp="1"/>
          </p:cNvSpPr>
          <p:nvPr>
            <p:ph type="sldNum" sz="quarter" idx="5"/>
          </p:nvPr>
        </p:nvSpPr>
        <p:spPr/>
        <p:txBody>
          <a:bodyPr/>
          <a:lstStyle/>
          <a:p>
            <a:fld id="{C70DBB40-07F4-41F1-A3FA-47B5165E7B3E}" type="slidenum">
              <a:rPr lang="en-GB" smtClean="0"/>
              <a:t>51</a:t>
            </a:fld>
            <a:endParaRPr lang="en-GB"/>
          </a:p>
        </p:txBody>
      </p:sp>
    </p:spTree>
    <p:extLst>
      <p:ext uri="{BB962C8B-B14F-4D97-AF65-F5344CB8AC3E}">
        <p14:creationId xmlns:p14="http://schemas.microsoft.com/office/powerpoint/2010/main" val="622320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52</a:t>
            </a:fld>
            <a:endParaRPr lang="en-GB"/>
          </a:p>
        </p:txBody>
      </p:sp>
    </p:spTree>
    <p:extLst>
      <p:ext uri="{BB962C8B-B14F-4D97-AF65-F5344CB8AC3E}">
        <p14:creationId xmlns:p14="http://schemas.microsoft.com/office/powerpoint/2010/main" val="935728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https://youtu.be/YqxeLodyyqA</a:t>
            </a:r>
            <a:endParaRPr lang="et-EE" dirty="0"/>
          </a:p>
          <a:p>
            <a:endParaRPr lang="et-EE" dirty="0"/>
          </a:p>
          <a:p>
            <a:r>
              <a:rPr lang="en-GB" dirty="0">
                <a:hlinkClick r:id="rId3"/>
              </a:rPr>
              <a:t>https://www.codingdojo.com/blog/top-7-programming-languages-of-2020</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54</a:t>
            </a:fld>
            <a:endParaRPr lang="en-GB"/>
          </a:p>
        </p:txBody>
      </p:sp>
    </p:spTree>
    <p:extLst>
      <p:ext uri="{BB962C8B-B14F-4D97-AF65-F5344CB8AC3E}">
        <p14:creationId xmlns:p14="http://schemas.microsoft.com/office/powerpoint/2010/main" val="3174815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a:t>
            </a:fld>
            <a:endParaRPr lang="en-GB"/>
          </a:p>
        </p:txBody>
      </p:sp>
    </p:spTree>
    <p:extLst>
      <p:ext uri="{BB962C8B-B14F-4D97-AF65-F5344CB8AC3E}">
        <p14:creationId xmlns:p14="http://schemas.microsoft.com/office/powerpoint/2010/main" val="2348232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a:t>
            </a:fld>
            <a:endParaRPr lang="en-GB"/>
          </a:p>
        </p:txBody>
      </p:sp>
    </p:spTree>
    <p:extLst>
      <p:ext uri="{BB962C8B-B14F-4D97-AF65-F5344CB8AC3E}">
        <p14:creationId xmlns:p14="http://schemas.microsoft.com/office/powerpoint/2010/main" val="4096857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5"/>
          </p:nvPr>
        </p:nvSpPr>
        <p:spPr/>
        <p:txBody>
          <a:bodyPr/>
          <a:lstStyle/>
          <a:p>
            <a:fld id="{C70DBB40-07F4-41F1-A3FA-47B5165E7B3E}" type="slidenum">
              <a:rPr lang="en-GB" smtClean="0"/>
              <a:t>6</a:t>
            </a:fld>
            <a:endParaRPr lang="en-GB"/>
          </a:p>
        </p:txBody>
      </p:sp>
    </p:spTree>
    <p:extLst>
      <p:ext uri="{BB962C8B-B14F-4D97-AF65-F5344CB8AC3E}">
        <p14:creationId xmlns:p14="http://schemas.microsoft.com/office/powerpoint/2010/main" val="2195195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E.O. Wilson: Advice to young scientists</a:t>
            </a:r>
            <a:endParaRPr lang="et-EE"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0DBB40-07F4-41F1-A3FA-47B5165E7B3E}" type="slidenum">
              <a:rPr lang="en-GB" smtClean="0"/>
              <a:t>7</a:t>
            </a:fld>
            <a:endParaRPr lang="en-GB"/>
          </a:p>
        </p:txBody>
      </p:sp>
    </p:spTree>
    <p:extLst>
      <p:ext uri="{BB962C8B-B14F-4D97-AF65-F5344CB8AC3E}">
        <p14:creationId xmlns:p14="http://schemas.microsoft.com/office/powerpoint/2010/main" val="3937260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https://www.theguardian.com/world/2020/may/31/covid-19-expert-karl-friston-germany-may-have-more-immunological-dark-matter</a:t>
            </a:r>
          </a:p>
        </p:txBody>
      </p:sp>
      <p:sp>
        <p:nvSpPr>
          <p:cNvPr id="4" name="Slide Number Placeholder 3"/>
          <p:cNvSpPr>
            <a:spLocks noGrp="1"/>
          </p:cNvSpPr>
          <p:nvPr>
            <p:ph type="sldNum" sz="quarter" idx="5"/>
          </p:nvPr>
        </p:nvSpPr>
        <p:spPr/>
        <p:txBody>
          <a:bodyPr/>
          <a:lstStyle/>
          <a:p>
            <a:fld id="{C70DBB40-07F4-41F1-A3FA-47B5165E7B3E}" type="slidenum">
              <a:rPr lang="en-GB" smtClean="0"/>
              <a:t>8</a:t>
            </a:fld>
            <a:endParaRPr lang="en-GB"/>
          </a:p>
        </p:txBody>
      </p:sp>
    </p:spTree>
    <p:extLst>
      <p:ext uri="{BB962C8B-B14F-4D97-AF65-F5344CB8AC3E}">
        <p14:creationId xmlns:p14="http://schemas.microsoft.com/office/powerpoint/2010/main" val="298380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https://www.postimees.ee/7133765/teadusnoukojaga-liitub-kaitumisteadlane-ja-psuhholoog-andero-uusberg</a:t>
            </a:r>
          </a:p>
        </p:txBody>
      </p:sp>
      <p:sp>
        <p:nvSpPr>
          <p:cNvPr id="4" name="Slide Number Placeholder 3"/>
          <p:cNvSpPr>
            <a:spLocks noGrp="1"/>
          </p:cNvSpPr>
          <p:nvPr>
            <p:ph type="sldNum" sz="quarter" idx="5"/>
          </p:nvPr>
        </p:nvSpPr>
        <p:spPr/>
        <p:txBody>
          <a:bodyPr/>
          <a:lstStyle/>
          <a:p>
            <a:fld id="{C70DBB40-07F4-41F1-A3FA-47B5165E7B3E}" type="slidenum">
              <a:rPr lang="en-GB" smtClean="0"/>
              <a:t>9</a:t>
            </a:fld>
            <a:endParaRPr lang="en-GB"/>
          </a:p>
        </p:txBody>
      </p:sp>
    </p:spTree>
    <p:extLst>
      <p:ext uri="{BB962C8B-B14F-4D97-AF65-F5344CB8AC3E}">
        <p14:creationId xmlns:p14="http://schemas.microsoft.com/office/powerpoint/2010/main" val="125575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CD2B-44AA-4FD2-B3E0-CACF63D7DF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3A76D-0978-42BE-ACD5-9545FA353C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023256-B861-40F5-B825-F38D05301A38}"/>
              </a:ext>
            </a:extLst>
          </p:cNvPr>
          <p:cNvSpPr>
            <a:spLocks noGrp="1"/>
          </p:cNvSpPr>
          <p:nvPr>
            <p:ph type="dt" sz="half" idx="10"/>
          </p:nvPr>
        </p:nvSpPr>
        <p:spPr/>
        <p:txBody>
          <a:bodyPr/>
          <a:lstStyle/>
          <a:p>
            <a:fld id="{526E4D3F-2AE9-4C45-947B-4504C2873CC7}" type="datetimeFigureOut">
              <a:rPr lang="en-GB" smtClean="0"/>
              <a:t>04/09/2022</a:t>
            </a:fld>
            <a:endParaRPr lang="en-GB"/>
          </a:p>
        </p:txBody>
      </p:sp>
      <p:sp>
        <p:nvSpPr>
          <p:cNvPr id="5" name="Footer Placeholder 4">
            <a:extLst>
              <a:ext uri="{FF2B5EF4-FFF2-40B4-BE49-F238E27FC236}">
                <a16:creationId xmlns:a16="http://schemas.microsoft.com/office/drawing/2014/main" id="{6E166560-D45A-4AA8-B5B6-6CBD5AF5D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9C760A-4E28-4FED-8DEF-C560FC02554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75537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3DEE-B862-411C-AD65-049A1464509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4DD341-CEDB-476D-AF45-79F92099EF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8C6D6E-71F7-44BD-91EA-AB69D49D71D2}"/>
              </a:ext>
            </a:extLst>
          </p:cNvPr>
          <p:cNvSpPr>
            <a:spLocks noGrp="1"/>
          </p:cNvSpPr>
          <p:nvPr>
            <p:ph type="dt" sz="half" idx="10"/>
          </p:nvPr>
        </p:nvSpPr>
        <p:spPr/>
        <p:txBody>
          <a:bodyPr/>
          <a:lstStyle/>
          <a:p>
            <a:fld id="{526E4D3F-2AE9-4C45-947B-4504C2873CC7}" type="datetimeFigureOut">
              <a:rPr lang="en-GB" smtClean="0"/>
              <a:t>04/09/2022</a:t>
            </a:fld>
            <a:endParaRPr lang="en-GB"/>
          </a:p>
        </p:txBody>
      </p:sp>
      <p:sp>
        <p:nvSpPr>
          <p:cNvPr id="5" name="Footer Placeholder 4">
            <a:extLst>
              <a:ext uri="{FF2B5EF4-FFF2-40B4-BE49-F238E27FC236}">
                <a16:creationId xmlns:a16="http://schemas.microsoft.com/office/drawing/2014/main" id="{6DF2C501-F5C3-441A-B796-A0EF5C9307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0AA7BC-E979-45DF-944E-B92EA1424276}"/>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92756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E507A0-5D6C-44D4-8F09-9B27C28A88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E79A68-0C9A-48B0-BF6C-F843AE5450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8F18D6-6156-43BF-BBA7-328957E76A01}"/>
              </a:ext>
            </a:extLst>
          </p:cNvPr>
          <p:cNvSpPr>
            <a:spLocks noGrp="1"/>
          </p:cNvSpPr>
          <p:nvPr>
            <p:ph type="dt" sz="half" idx="10"/>
          </p:nvPr>
        </p:nvSpPr>
        <p:spPr/>
        <p:txBody>
          <a:bodyPr/>
          <a:lstStyle/>
          <a:p>
            <a:fld id="{526E4D3F-2AE9-4C45-947B-4504C2873CC7}" type="datetimeFigureOut">
              <a:rPr lang="en-GB" smtClean="0"/>
              <a:t>04/09/2022</a:t>
            </a:fld>
            <a:endParaRPr lang="en-GB"/>
          </a:p>
        </p:txBody>
      </p:sp>
      <p:sp>
        <p:nvSpPr>
          <p:cNvPr id="5" name="Footer Placeholder 4">
            <a:extLst>
              <a:ext uri="{FF2B5EF4-FFF2-40B4-BE49-F238E27FC236}">
                <a16:creationId xmlns:a16="http://schemas.microsoft.com/office/drawing/2014/main" id="{44936F31-5383-4D39-9E52-4E87AEF11E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348454-0F12-486C-954B-139DD575FE6E}"/>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80755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0E58-7A51-45B4-A2A3-2CC2190DED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B706BA-73FD-4D08-B72F-CBFD64187B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C6156F-9E4F-4917-9FA5-A000B6FBE4FE}"/>
              </a:ext>
            </a:extLst>
          </p:cNvPr>
          <p:cNvSpPr>
            <a:spLocks noGrp="1"/>
          </p:cNvSpPr>
          <p:nvPr>
            <p:ph type="dt" sz="half" idx="10"/>
          </p:nvPr>
        </p:nvSpPr>
        <p:spPr/>
        <p:txBody>
          <a:bodyPr/>
          <a:lstStyle/>
          <a:p>
            <a:fld id="{526E4D3F-2AE9-4C45-947B-4504C2873CC7}" type="datetimeFigureOut">
              <a:rPr lang="en-GB" smtClean="0"/>
              <a:t>04/09/2022</a:t>
            </a:fld>
            <a:endParaRPr lang="en-GB"/>
          </a:p>
        </p:txBody>
      </p:sp>
      <p:sp>
        <p:nvSpPr>
          <p:cNvPr id="5" name="Footer Placeholder 4">
            <a:extLst>
              <a:ext uri="{FF2B5EF4-FFF2-40B4-BE49-F238E27FC236}">
                <a16:creationId xmlns:a16="http://schemas.microsoft.com/office/drawing/2014/main" id="{0CDAC5DE-9BF1-4CAB-A117-F1AF79EC55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689CD8-913D-4606-9F53-CF4EC2B31865}"/>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8400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3F36-FB4D-42D3-9818-CC29986859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A89C073-62F5-43C4-A21C-2DD0D5FAFD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6B016E-07B1-4207-A6DC-8F58B1643C39}"/>
              </a:ext>
            </a:extLst>
          </p:cNvPr>
          <p:cNvSpPr>
            <a:spLocks noGrp="1"/>
          </p:cNvSpPr>
          <p:nvPr>
            <p:ph type="dt" sz="half" idx="10"/>
          </p:nvPr>
        </p:nvSpPr>
        <p:spPr/>
        <p:txBody>
          <a:bodyPr/>
          <a:lstStyle/>
          <a:p>
            <a:fld id="{526E4D3F-2AE9-4C45-947B-4504C2873CC7}" type="datetimeFigureOut">
              <a:rPr lang="en-GB" smtClean="0"/>
              <a:t>04/09/2022</a:t>
            </a:fld>
            <a:endParaRPr lang="en-GB"/>
          </a:p>
        </p:txBody>
      </p:sp>
      <p:sp>
        <p:nvSpPr>
          <p:cNvPr id="5" name="Footer Placeholder 4">
            <a:extLst>
              <a:ext uri="{FF2B5EF4-FFF2-40B4-BE49-F238E27FC236}">
                <a16:creationId xmlns:a16="http://schemas.microsoft.com/office/drawing/2014/main" id="{37252FA3-1C65-4FA8-82DE-6A69DEB70D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3705DE-CEB3-47F3-8F6B-C4B743C11C4F}"/>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2602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396A-18D9-4BDA-B9DE-7493F40A86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E3D156-E60E-4338-9D29-915B2D9CD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3358B1C-C09E-4B1A-B875-D5C790C9E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9BA23D7-BD2B-4871-B58E-EEC68E4619DA}"/>
              </a:ext>
            </a:extLst>
          </p:cNvPr>
          <p:cNvSpPr>
            <a:spLocks noGrp="1"/>
          </p:cNvSpPr>
          <p:nvPr>
            <p:ph type="dt" sz="half" idx="10"/>
          </p:nvPr>
        </p:nvSpPr>
        <p:spPr/>
        <p:txBody>
          <a:bodyPr/>
          <a:lstStyle/>
          <a:p>
            <a:fld id="{526E4D3F-2AE9-4C45-947B-4504C2873CC7}" type="datetimeFigureOut">
              <a:rPr lang="en-GB" smtClean="0"/>
              <a:t>04/09/2022</a:t>
            </a:fld>
            <a:endParaRPr lang="en-GB"/>
          </a:p>
        </p:txBody>
      </p:sp>
      <p:sp>
        <p:nvSpPr>
          <p:cNvPr id="6" name="Footer Placeholder 5">
            <a:extLst>
              <a:ext uri="{FF2B5EF4-FFF2-40B4-BE49-F238E27FC236}">
                <a16:creationId xmlns:a16="http://schemas.microsoft.com/office/drawing/2014/main" id="{D86503A2-EA3D-46F2-BD70-CA82651AB8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540265-C110-4C29-B587-12B6EB792E68}"/>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15741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115B-2882-49C8-AE92-62E06A08D2F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C6603FF-654F-4273-9DCB-FC7DA865F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002042-0D3A-45E1-BC74-71C6111A07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CCE1E13-365E-45FA-9CF8-073DDD9D4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9A7AC7-0FD3-4C0D-B614-F495FFC2A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763CD48-14A4-4708-A2B6-DF167E24750E}"/>
              </a:ext>
            </a:extLst>
          </p:cNvPr>
          <p:cNvSpPr>
            <a:spLocks noGrp="1"/>
          </p:cNvSpPr>
          <p:nvPr>
            <p:ph type="dt" sz="half" idx="10"/>
          </p:nvPr>
        </p:nvSpPr>
        <p:spPr/>
        <p:txBody>
          <a:bodyPr/>
          <a:lstStyle/>
          <a:p>
            <a:fld id="{526E4D3F-2AE9-4C45-947B-4504C2873CC7}" type="datetimeFigureOut">
              <a:rPr lang="en-GB" smtClean="0"/>
              <a:t>04/09/2022</a:t>
            </a:fld>
            <a:endParaRPr lang="en-GB"/>
          </a:p>
        </p:txBody>
      </p:sp>
      <p:sp>
        <p:nvSpPr>
          <p:cNvPr id="8" name="Footer Placeholder 7">
            <a:extLst>
              <a:ext uri="{FF2B5EF4-FFF2-40B4-BE49-F238E27FC236}">
                <a16:creationId xmlns:a16="http://schemas.microsoft.com/office/drawing/2014/main" id="{2B7F8D1A-3371-4FC8-8CFD-3DD2E865156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711468-4BAF-43A3-9F40-5EE99E6B396F}"/>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3679281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760A-7BB2-4F1F-AF1A-89C42D78B69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20F475-8A9B-467D-9498-1AEE51FE1A2E}"/>
              </a:ext>
            </a:extLst>
          </p:cNvPr>
          <p:cNvSpPr>
            <a:spLocks noGrp="1"/>
          </p:cNvSpPr>
          <p:nvPr>
            <p:ph type="dt" sz="half" idx="10"/>
          </p:nvPr>
        </p:nvSpPr>
        <p:spPr/>
        <p:txBody>
          <a:bodyPr/>
          <a:lstStyle/>
          <a:p>
            <a:fld id="{526E4D3F-2AE9-4C45-947B-4504C2873CC7}" type="datetimeFigureOut">
              <a:rPr lang="en-GB" smtClean="0"/>
              <a:t>04/09/2022</a:t>
            </a:fld>
            <a:endParaRPr lang="en-GB"/>
          </a:p>
        </p:txBody>
      </p:sp>
      <p:sp>
        <p:nvSpPr>
          <p:cNvPr id="4" name="Footer Placeholder 3">
            <a:extLst>
              <a:ext uri="{FF2B5EF4-FFF2-40B4-BE49-F238E27FC236}">
                <a16:creationId xmlns:a16="http://schemas.microsoft.com/office/drawing/2014/main" id="{30792EFB-BB6F-403E-99F1-5A6685BC44B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BD2728-E124-4374-8FA8-FF37A8EE699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1599938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AA948B-2C3B-4BDA-8C3E-396937BE192E}"/>
              </a:ext>
            </a:extLst>
          </p:cNvPr>
          <p:cNvSpPr>
            <a:spLocks noGrp="1"/>
          </p:cNvSpPr>
          <p:nvPr>
            <p:ph type="dt" sz="half" idx="10"/>
          </p:nvPr>
        </p:nvSpPr>
        <p:spPr/>
        <p:txBody>
          <a:bodyPr/>
          <a:lstStyle/>
          <a:p>
            <a:fld id="{526E4D3F-2AE9-4C45-947B-4504C2873CC7}" type="datetimeFigureOut">
              <a:rPr lang="en-GB" smtClean="0"/>
              <a:t>04/09/2022</a:t>
            </a:fld>
            <a:endParaRPr lang="en-GB"/>
          </a:p>
        </p:txBody>
      </p:sp>
      <p:sp>
        <p:nvSpPr>
          <p:cNvPr id="3" name="Footer Placeholder 2">
            <a:extLst>
              <a:ext uri="{FF2B5EF4-FFF2-40B4-BE49-F238E27FC236}">
                <a16:creationId xmlns:a16="http://schemas.microsoft.com/office/drawing/2014/main" id="{D4330EE6-26E1-43AE-8E6C-4B077ED32D6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0398C71-67B9-4D49-9608-FAD9CB4732CE}"/>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89360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F09E-3970-45E4-9599-405A00AA8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FB92F24-B5E6-42C0-A969-E1EA097CE2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A553E4-50D5-4945-A9E3-8ED3C6808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5266CA-30D1-48E1-AB1D-1A20309E015B}"/>
              </a:ext>
            </a:extLst>
          </p:cNvPr>
          <p:cNvSpPr>
            <a:spLocks noGrp="1"/>
          </p:cNvSpPr>
          <p:nvPr>
            <p:ph type="dt" sz="half" idx="10"/>
          </p:nvPr>
        </p:nvSpPr>
        <p:spPr/>
        <p:txBody>
          <a:bodyPr/>
          <a:lstStyle/>
          <a:p>
            <a:fld id="{526E4D3F-2AE9-4C45-947B-4504C2873CC7}" type="datetimeFigureOut">
              <a:rPr lang="en-GB" smtClean="0"/>
              <a:t>04/09/2022</a:t>
            </a:fld>
            <a:endParaRPr lang="en-GB"/>
          </a:p>
        </p:txBody>
      </p:sp>
      <p:sp>
        <p:nvSpPr>
          <p:cNvPr id="6" name="Footer Placeholder 5">
            <a:extLst>
              <a:ext uri="{FF2B5EF4-FFF2-40B4-BE49-F238E27FC236}">
                <a16:creationId xmlns:a16="http://schemas.microsoft.com/office/drawing/2014/main" id="{187351BD-4E03-4796-81F9-6F9EB2E705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F34DF0-8D01-437D-96AB-BC6DA59E6901}"/>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94323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014E-B97D-4EDA-BCAE-E5FB3DA4C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5E66C2F-01A1-4090-B180-84830062E3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DE33C66-D1A6-4171-BDEE-76C451675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45B04-D22D-466F-81DB-33970EACC30E}"/>
              </a:ext>
            </a:extLst>
          </p:cNvPr>
          <p:cNvSpPr>
            <a:spLocks noGrp="1"/>
          </p:cNvSpPr>
          <p:nvPr>
            <p:ph type="dt" sz="half" idx="10"/>
          </p:nvPr>
        </p:nvSpPr>
        <p:spPr/>
        <p:txBody>
          <a:bodyPr/>
          <a:lstStyle/>
          <a:p>
            <a:fld id="{526E4D3F-2AE9-4C45-947B-4504C2873CC7}" type="datetimeFigureOut">
              <a:rPr lang="en-GB" smtClean="0"/>
              <a:t>04/09/2022</a:t>
            </a:fld>
            <a:endParaRPr lang="en-GB"/>
          </a:p>
        </p:txBody>
      </p:sp>
      <p:sp>
        <p:nvSpPr>
          <p:cNvPr id="6" name="Footer Placeholder 5">
            <a:extLst>
              <a:ext uri="{FF2B5EF4-FFF2-40B4-BE49-F238E27FC236}">
                <a16:creationId xmlns:a16="http://schemas.microsoft.com/office/drawing/2014/main" id="{9CE030D3-7982-4275-815C-37CBD6539C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3717F5-A5B3-43D3-AAE7-7FDF86170D9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299877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920FF-D3C5-40F3-B058-FA7E13C4F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C665D4-B18A-4101-A46C-0A62B3715D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AD467E-8BA9-491B-A228-441BC38431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E4D3F-2AE9-4C45-947B-4504C2873CC7}" type="datetimeFigureOut">
              <a:rPr lang="en-GB" smtClean="0"/>
              <a:t>04/09/2022</a:t>
            </a:fld>
            <a:endParaRPr lang="en-GB"/>
          </a:p>
        </p:txBody>
      </p:sp>
      <p:sp>
        <p:nvSpPr>
          <p:cNvPr id="5" name="Footer Placeholder 4">
            <a:extLst>
              <a:ext uri="{FF2B5EF4-FFF2-40B4-BE49-F238E27FC236}">
                <a16:creationId xmlns:a16="http://schemas.microsoft.com/office/drawing/2014/main" id="{64977507-A806-4021-9EBB-B643612E4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75B15EB-057E-4D55-8A76-168A0D2C7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755BE-64F5-4C10-95FD-C7871F7818DD}" type="slidenum">
              <a:rPr lang="en-GB" smtClean="0"/>
              <a:t>‹#›</a:t>
            </a:fld>
            <a:endParaRPr lang="en-GB"/>
          </a:p>
        </p:txBody>
      </p:sp>
    </p:spTree>
    <p:extLst>
      <p:ext uri="{BB962C8B-B14F-4D97-AF65-F5344CB8AC3E}">
        <p14:creationId xmlns:p14="http://schemas.microsoft.com/office/powerpoint/2010/main" val="2423631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www.eventbrite.com/e/galea-webinar-vr-neurotechnology-tickets-408759961047?mc_cid=4996edb03f&amp;mc_eid=5e4f440087"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ekspress.delfi.ee/artikkel/89213277/koroonaviirus-miks-peate-kohe-tegutsema?"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hyperlink" Target="https://hbr.org/2013/11/the-pace-of-technology-adoption-is-speeding-u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eK5qxAA60PQ" TargetMode="External"/><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dea.digar.ee/?a=d&amp;d=AKvikerkaar202110&amp;" TargetMode="External"/><Relationship Id="rId5" Type="http://schemas.openxmlformats.org/officeDocument/2006/relationships/image" Target="../media/image3.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3.png"/><Relationship Id="rId3" Type="http://schemas.openxmlformats.org/officeDocument/2006/relationships/image" Target="../media/image37.png"/><Relationship Id="rId7" Type="http://schemas.openxmlformats.org/officeDocument/2006/relationships/hyperlink" Target="https://spectrum.ieee.org/the-human-os/biomedical/devices/in-ear-eeg-makes-unobtrusive-brain-hacking-gadgets-a-real-possibility" TargetMode="External"/><Relationship Id="rId12"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9.jpeg"/><Relationship Id="rId11" Type="http://schemas.openxmlformats.org/officeDocument/2006/relationships/hyperlink" Target="https://www.youtube.com/watch?v=V53XIUtTGaw" TargetMode="External"/><Relationship Id="rId5" Type="http://schemas.openxmlformats.org/officeDocument/2006/relationships/hyperlink" Target="https://www.sportswearable.net/sleep-aiding-headset-kokoon-eeg-are-available-in-market-now/" TargetMode="External"/><Relationship Id="rId10" Type="http://schemas.openxmlformats.org/officeDocument/2006/relationships/image" Target="../media/image41.jpeg"/><Relationship Id="rId4" Type="http://schemas.openxmlformats.org/officeDocument/2006/relationships/image" Target="../media/image38.jpeg"/><Relationship Id="rId9" Type="http://schemas.openxmlformats.org/officeDocument/2006/relationships/hyperlink" Target="https://youtu.be/KsX-7hS94Yo"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indiegogo.com/projects/impulse-neuro-controller-for-pc-gaming/#/"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3.gif"/></Relationships>
</file>

<file path=ppt/slides/_rels/slide17.xml.rels><?xml version="1.0" encoding="UTF-8" standalone="yes"?>
<Relationships xmlns="http://schemas.openxmlformats.org/package/2006/relationships"><Relationship Id="rId3" Type="http://schemas.openxmlformats.org/officeDocument/2006/relationships/hyperlink" Target="https://hapbee.com/"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5.jpe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V53XIUtTGaw" TargetMode="External"/><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hyperlink" Target="https://hapbee.com/" TargetMode="External"/><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hyperlink" Target="https://www.tvnz.co.nz/one-news/new-zealand/gabe-newell-says-brain-computer-interface-tech-allow-video-games-far-beyond-human-meat-peripherals-can-comprehend"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hyperlink" Target="https://youtu.be/9vJRopau0g0"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gaming.tobii.com/product/eye-tracker-5/"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www.businessinsider.com/an-eye-tracking-interface-helps-als-patients-use-computers-2015-9" TargetMode="External"/><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uttv.ee/naita?id=30350" TargetMode="External"/><Relationship Id="rId7"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www.uttv.ee/naita?id=31528&amp;keel=eng" TargetMode="External"/><Relationship Id="rId5" Type="http://schemas.openxmlformats.org/officeDocument/2006/relationships/image" Target="../media/image3.png"/><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6.png"/><Relationship Id="rId4" Type="http://schemas.openxmlformats.org/officeDocument/2006/relationships/hyperlink" Target="https://www.youtube.com/watch?v=aqzWy-zALzY"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ester.ee/search~S1*est/X?searchtype=X&amp;searcharg=building%20experiments%20in%20psychopy&amp;searchscope=1&amp;SORT=DZ&amp;extended=0&amp;SUBMIT=OTSI" TargetMode="External"/><Relationship Id="rId7" Type="http://schemas.openxmlformats.org/officeDocument/2006/relationships/hyperlink" Target="https://www.ester.ee/search~S1*est?/X(psychophysiology)&amp;searchscope=1&amp;SORT=D/X(psychophysiology)&amp;searchscope=1&amp;SORT=D&amp;SUBKEY=(psychophysiology)/1%2C40%2C40%2CB/frameset&amp;FF=X(psychophysiology)&amp;searchscope=1&amp;SORT=D&amp;1%2C1%2C"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3.png"/><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hyperlink" Target="https://youtu.be/NcHdF1eHhgc?t=53"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hyperlink" Target="https://www.youtube.com/watch?v=J0Aq44Pze-w" TargetMode="Externa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jpeg"/></Relationships>
</file>

<file path=ppt/slides/_rels/slide48.xml.rels><?xml version="1.0" encoding="UTF-8" standalone="yes"?>
<Relationships xmlns="http://schemas.openxmlformats.org/package/2006/relationships"><Relationship Id="rId3" Type="http://schemas.openxmlformats.org/officeDocument/2006/relationships/hyperlink" Target="https://www.eegsynth.org/?p=1881"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9.jpeg"/></Relationships>
</file>

<file path=ppt/slides/_rels/slide49.xml.rels><?xml version="1.0" encoding="UTF-8" standalone="yes"?>
<Relationships xmlns="http://schemas.openxmlformats.org/package/2006/relationships"><Relationship Id="rId8" Type="http://schemas.openxmlformats.org/officeDocument/2006/relationships/hyperlink" Target="https://shop.openbci.com/collections/frontpage/products/hegduino-kit?variant=32052268531784" TargetMode="External"/><Relationship Id="rId3" Type="http://schemas.openxmlformats.org/officeDocument/2006/relationships/image" Target="../media/image70.png"/><Relationship Id="rId7" Type="http://schemas.openxmlformats.org/officeDocument/2006/relationships/image" Target="../media/image73.jpeg"/><Relationship Id="rId12"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2.jpeg"/><Relationship Id="rId11" Type="http://schemas.openxmlformats.org/officeDocument/2006/relationships/hyperlink" Target="https://shop.openbci.com/collections/frontpage" TargetMode="External"/><Relationship Id="rId5" Type="http://schemas.openxmlformats.org/officeDocument/2006/relationships/image" Target="../media/image71.jpeg"/><Relationship Id="rId10" Type="http://schemas.openxmlformats.org/officeDocument/2006/relationships/image" Target="../media/image75.jpeg"/><Relationship Id="rId4" Type="http://schemas.openxmlformats.org/officeDocument/2006/relationships/hyperlink" Target="https://en.wikipedia.org/wiki/Photoplethysmogram" TargetMode="External"/><Relationship Id="rId9"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8.jpeg"/><Relationship Id="rId4" Type="http://schemas.openxmlformats.org/officeDocument/2006/relationships/hyperlink" Target="https://blogs.acu.edu/johnridleystroop/about-john-ridley-stroop/#.X_2zkOgzaUk"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jpeg"/></Relationships>
</file>

<file path=ppt/slides/_rels/slide54.xml.rels><?xml version="1.0" encoding="UTF-8" standalone="yes"?>
<Relationships xmlns="http://schemas.openxmlformats.org/package/2006/relationships"><Relationship Id="rId3" Type="http://schemas.openxmlformats.org/officeDocument/2006/relationships/hyperlink" Target="https://www.codingdojo.com/blog/top-7-programming-languages-of-2020"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psychopy/psychopy/releases"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18" Type="http://schemas.openxmlformats.org/officeDocument/2006/relationships/image" Target="../media/image23.jpeg"/><Relationship Id="rId3" Type="http://schemas.openxmlformats.org/officeDocument/2006/relationships/image" Target="../media/image8.jpeg"/><Relationship Id="rId21" Type="http://schemas.openxmlformats.org/officeDocument/2006/relationships/image" Target="../media/image26.png"/><Relationship Id="rId7" Type="http://schemas.openxmlformats.org/officeDocument/2006/relationships/image" Target="../media/image12.jpeg"/><Relationship Id="rId12" Type="http://schemas.openxmlformats.org/officeDocument/2006/relationships/image" Target="../media/image17.jpeg"/><Relationship Id="rId17" Type="http://schemas.openxmlformats.org/officeDocument/2006/relationships/image" Target="../media/image22.jpeg"/><Relationship Id="rId2" Type="http://schemas.openxmlformats.org/officeDocument/2006/relationships/notesSlide" Target="../notesSlides/notesSlide6.xml"/><Relationship Id="rId16" Type="http://schemas.openxmlformats.org/officeDocument/2006/relationships/image" Target="../media/image21.jpe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5" Type="http://schemas.openxmlformats.org/officeDocument/2006/relationships/image" Target="../media/image20.png"/><Relationship Id="rId10" Type="http://schemas.openxmlformats.org/officeDocument/2006/relationships/image" Target="../media/image15.jpeg"/><Relationship Id="rId19" Type="http://schemas.openxmlformats.org/officeDocument/2006/relationships/image" Target="../media/image24.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hyperlink" Target="http://www.ester.ee/record=b1216225*es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IzPcu0-ETTU"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hyperlink" Target="https://www.theguardian.com/world/2020/may/31/covid-19-expert-karl-friston-germany-may-have-more-immunological-dark-matter"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hyperlink" Target="https://www.postimees.ee/7133765/teadusnoukojaga-liitub-kaitumisteadlane-ja-psuhholoog-andero-uusberg"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latin typeface="Arial" panose="020B0604020202020204" pitchFamily="34" charset="0"/>
                <a:cs typeface="Arial" panose="020B0604020202020204" pitchFamily="34" charset="0"/>
              </a:rPr>
              <a:t>Sissejuhatus psühhofüsioloogia rakendustesse</a:t>
            </a:r>
            <a:endParaRPr lang="en-GB" sz="3200" dirty="0">
              <a:solidFill>
                <a:srgbClr val="363636"/>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Arial" panose="020B0604020202020204" pitchFamily="34" charset="0"/>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969939" y="3327826"/>
            <a:ext cx="4789260" cy="830997"/>
          </a:xfrm>
          <a:prstGeom prst="rect">
            <a:avLst/>
          </a:prstGeom>
          <a:noFill/>
        </p:spPr>
        <p:txBody>
          <a:bodyPr wrap="none" rtlCol="0">
            <a:spAutoFit/>
          </a:bodyPr>
          <a:lstStyle/>
          <a:p>
            <a:r>
              <a:rPr lang="en-GB" sz="4800" dirty="0">
                <a:latin typeface="Arial" panose="020B0604020202020204" pitchFamily="34" charset="0"/>
                <a:cs typeface="Arial" panose="020B0604020202020204" pitchFamily="34" charset="0"/>
              </a:rPr>
              <a:t>SISSEJUHATUS</a:t>
            </a:r>
          </a:p>
        </p:txBody>
      </p:sp>
      <p:sp>
        <p:nvSpPr>
          <p:cNvPr id="8" name="Rectangle 7">
            <a:extLst>
              <a:ext uri="{FF2B5EF4-FFF2-40B4-BE49-F238E27FC236}">
                <a16:creationId xmlns:a16="http://schemas.microsoft.com/office/drawing/2014/main" id="{E61EBF8E-9B45-4282-9B9A-6E6144AB1491}"/>
              </a:ext>
            </a:extLst>
          </p:cNvPr>
          <p:cNvSpPr/>
          <p:nvPr/>
        </p:nvSpPr>
        <p:spPr>
          <a:xfrm>
            <a:off x="3549110" y="5912780"/>
            <a:ext cx="8642890" cy="461665"/>
          </a:xfrm>
          <a:prstGeom prst="rect">
            <a:avLst/>
          </a:prstGeom>
        </p:spPr>
        <p:txBody>
          <a:bodyPr wrap="square">
            <a:spAutoFit/>
          </a:bodyPr>
          <a:lstStyle/>
          <a:p>
            <a:r>
              <a:rPr lang="et-EE" sz="2400" dirty="0">
                <a:solidFill>
                  <a:srgbClr val="5F6368"/>
                </a:solidFill>
                <a:latin typeface="+mj-lt"/>
              </a:rPr>
              <a:t>Kursuse arendamist toetas </a:t>
            </a:r>
            <a:r>
              <a:rPr lang="en-GB" sz="2400" dirty="0" err="1">
                <a:solidFill>
                  <a:srgbClr val="5F6368"/>
                </a:solidFill>
                <a:latin typeface="+mj-lt"/>
              </a:rPr>
              <a:t>Haridus</a:t>
            </a:r>
            <a:r>
              <a:rPr lang="en-GB" sz="2400" dirty="0">
                <a:solidFill>
                  <a:srgbClr val="5F6368"/>
                </a:solidFill>
                <a:latin typeface="+mj-lt"/>
              </a:rPr>
              <a:t>- </a:t>
            </a:r>
            <a:r>
              <a:rPr lang="en-GB" sz="2400" dirty="0" err="1">
                <a:solidFill>
                  <a:srgbClr val="5F6368"/>
                </a:solidFill>
                <a:latin typeface="+mj-lt"/>
              </a:rPr>
              <a:t>ja</a:t>
            </a:r>
            <a:r>
              <a:rPr lang="en-GB" sz="2400" dirty="0">
                <a:solidFill>
                  <a:srgbClr val="5F6368"/>
                </a:solidFill>
                <a:latin typeface="+mj-lt"/>
              </a:rPr>
              <a:t> </a:t>
            </a:r>
            <a:r>
              <a:rPr lang="en-GB" sz="2400" dirty="0" err="1">
                <a:solidFill>
                  <a:srgbClr val="5F6368"/>
                </a:solidFill>
                <a:latin typeface="+mj-lt"/>
              </a:rPr>
              <a:t>noorteameti</a:t>
            </a:r>
            <a:r>
              <a:rPr lang="en-GB" sz="2400" dirty="0">
                <a:solidFill>
                  <a:srgbClr val="5F6368"/>
                </a:solidFill>
                <a:latin typeface="+mj-lt"/>
              </a:rPr>
              <a:t> IT-</a:t>
            </a:r>
            <a:r>
              <a:rPr lang="en-GB" sz="2400" dirty="0" err="1">
                <a:solidFill>
                  <a:srgbClr val="5F6368"/>
                </a:solidFill>
                <a:latin typeface="+mj-lt"/>
              </a:rPr>
              <a:t>akadeemia</a:t>
            </a:r>
            <a:endParaRPr lang="en-GB" sz="2400" dirty="0">
              <a:latin typeface="+mj-lt"/>
            </a:endParaRPr>
          </a:p>
        </p:txBody>
      </p:sp>
      <p:pic>
        <p:nvPicPr>
          <p:cNvPr id="1026" name="Picture 2" descr="Image result for tartu ülikool">
            <a:extLst>
              <a:ext uri="{FF2B5EF4-FFF2-40B4-BE49-F238E27FC236}">
                <a16:creationId xmlns:a16="http://schemas.microsoft.com/office/drawing/2014/main" id="{C96A85ED-3AF3-4F1E-9EF1-A5677EA0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198405"/>
            <a:ext cx="1428750" cy="142875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FF87F2FF-1CB6-DE7B-2AA8-7F95D822806D}"/>
              </a:ext>
            </a:extLst>
          </p:cNvPr>
          <p:cNvGrpSpPr/>
          <p:nvPr/>
        </p:nvGrpSpPr>
        <p:grpSpPr>
          <a:xfrm>
            <a:off x="6259033" y="2055746"/>
            <a:ext cx="5090333" cy="2677345"/>
            <a:chOff x="6259033" y="2055746"/>
            <a:chExt cx="5090333" cy="2677345"/>
          </a:xfrm>
        </p:grpSpPr>
        <p:pic>
          <p:nvPicPr>
            <p:cNvPr id="10" name="Picture 9">
              <a:hlinkClick r:id="rId4"/>
              <a:extLst>
                <a:ext uri="{FF2B5EF4-FFF2-40B4-BE49-F238E27FC236}">
                  <a16:creationId xmlns:a16="http://schemas.microsoft.com/office/drawing/2014/main" id="{4B387804-C2DE-B052-CBDD-EE6D69CDACB4}"/>
                </a:ext>
              </a:extLst>
            </p:cNvPr>
            <p:cNvPicPr>
              <a:picLocks noChangeAspect="1"/>
            </p:cNvPicPr>
            <p:nvPr/>
          </p:nvPicPr>
          <p:blipFill>
            <a:blip r:embed="rId5"/>
            <a:stretch>
              <a:fillRect/>
            </a:stretch>
          </p:blipFill>
          <p:spPr>
            <a:xfrm>
              <a:off x="6259033" y="2055746"/>
              <a:ext cx="4755739" cy="2370204"/>
            </a:xfrm>
            <a:prstGeom prst="rect">
              <a:avLst/>
            </a:prstGeom>
          </p:spPr>
        </p:pic>
        <p:pic>
          <p:nvPicPr>
            <p:cNvPr id="12" name="Picture 11" descr="Icon&#10;&#10;Description automatically generated">
              <a:hlinkClick r:id="rId4"/>
              <a:extLst>
                <a:ext uri="{FF2B5EF4-FFF2-40B4-BE49-F238E27FC236}">
                  <a16:creationId xmlns:a16="http://schemas.microsoft.com/office/drawing/2014/main" id="{986E4465-31BC-660B-E369-FE850B380D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9832" y="3860543"/>
              <a:ext cx="899534" cy="872548"/>
            </a:xfrm>
            <a:prstGeom prst="rect">
              <a:avLst/>
            </a:prstGeom>
          </p:spPr>
        </p:pic>
      </p:grpSp>
    </p:spTree>
    <p:extLst>
      <p:ext uri="{BB962C8B-B14F-4D97-AF65-F5344CB8AC3E}">
        <p14:creationId xmlns:p14="http://schemas.microsoft.com/office/powerpoint/2010/main" val="2761713079"/>
      </p:ext>
    </p:extLst>
  </p:cSld>
  <p:clrMapOvr>
    <a:masterClrMapping/>
  </p:clrMapOvr>
  <mc:AlternateContent xmlns:mc="http://schemas.openxmlformats.org/markup-compatibility/2006" xmlns:p14="http://schemas.microsoft.com/office/powerpoint/2010/main">
    <mc:Choice Requires="p14">
      <p:transition spd="slow" p14:dur="2000" advTm="2627"/>
    </mc:Choice>
    <mc:Fallback xmlns="">
      <p:transition spd="slow" advTm="26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440AA7-AD45-38BC-466E-52B6EB17E56E}"/>
              </a:ext>
            </a:extLst>
          </p:cNvPr>
          <p:cNvGrpSpPr/>
          <p:nvPr/>
        </p:nvGrpSpPr>
        <p:grpSpPr>
          <a:xfrm>
            <a:off x="557979" y="262890"/>
            <a:ext cx="11253021" cy="6595110"/>
            <a:chOff x="557979" y="262890"/>
            <a:chExt cx="11253021" cy="6595110"/>
          </a:xfrm>
        </p:grpSpPr>
        <p:pic>
          <p:nvPicPr>
            <p:cNvPr id="2050" name="Picture 2" descr="Mudel: uute koroonaviiruse haigusjuhtude arv päevas sõltuvalt sotsiaalse distantseerumise meetmete kasutuselevõtust ühepäevase vahega.">
              <a:hlinkClick r:id="rId3"/>
              <a:extLst>
                <a:ext uri="{FF2B5EF4-FFF2-40B4-BE49-F238E27FC236}">
                  <a16:creationId xmlns:a16="http://schemas.microsoft.com/office/drawing/2014/main" id="{DD4EAA8B-3FF8-44C2-AD82-49C38784D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50" y="262890"/>
              <a:ext cx="10991850" cy="65951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hlinkClick r:id="rId3"/>
              <a:extLst>
                <a:ext uri="{FF2B5EF4-FFF2-40B4-BE49-F238E27FC236}">
                  <a16:creationId xmlns:a16="http://schemas.microsoft.com/office/drawing/2014/main" id="{207B9C7A-D9EE-4F30-05F6-4967BB919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979" y="5905500"/>
              <a:ext cx="710938" cy="689610"/>
            </a:xfrm>
            <a:prstGeom prst="rect">
              <a:avLst/>
            </a:prstGeom>
          </p:spPr>
        </p:pic>
      </p:grpSp>
    </p:spTree>
    <p:extLst>
      <p:ext uri="{BB962C8B-B14F-4D97-AF65-F5344CB8AC3E}">
        <p14:creationId xmlns:p14="http://schemas.microsoft.com/office/powerpoint/2010/main" val="206659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chnological Advancement and Our Journey Towards The Singularity ...">
            <a:extLst>
              <a:ext uri="{FF2B5EF4-FFF2-40B4-BE49-F238E27FC236}">
                <a16:creationId xmlns:a16="http://schemas.microsoft.com/office/drawing/2014/main" id="{04BFE790-F58B-4609-B0DA-B6E0EFF4C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942975"/>
            <a:ext cx="9048750" cy="49720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6A5FBF1E-543F-72A0-3B70-32E4523D6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4800" y="5343525"/>
            <a:ext cx="589175" cy="571500"/>
          </a:xfrm>
          <a:prstGeom prst="rect">
            <a:avLst/>
          </a:prstGeom>
        </p:spPr>
      </p:pic>
    </p:spTree>
    <p:extLst>
      <p:ext uri="{BB962C8B-B14F-4D97-AF65-F5344CB8AC3E}">
        <p14:creationId xmlns:p14="http://schemas.microsoft.com/office/powerpoint/2010/main" val="3979163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C361459-B9FC-7AFD-D9B6-31D38E1825BD}"/>
              </a:ext>
            </a:extLst>
          </p:cNvPr>
          <p:cNvGrpSpPr/>
          <p:nvPr/>
        </p:nvGrpSpPr>
        <p:grpSpPr>
          <a:xfrm>
            <a:off x="1318574" y="1094303"/>
            <a:ext cx="9757352" cy="4669394"/>
            <a:chOff x="1318574" y="1094303"/>
            <a:chExt cx="9757352" cy="4669394"/>
          </a:xfrm>
        </p:grpSpPr>
        <p:pic>
          <p:nvPicPr>
            <p:cNvPr id="1026" name="Picture 2" descr="The accelerating rate of technology adoption">
              <a:hlinkClick r:id="rId3"/>
              <a:extLst>
                <a:ext uri="{FF2B5EF4-FFF2-40B4-BE49-F238E27FC236}">
                  <a16:creationId xmlns:a16="http://schemas.microsoft.com/office/drawing/2014/main" id="{67418867-FB0B-4D4C-BF88-8FB3BBCB6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8574" y="1094303"/>
              <a:ext cx="9554852" cy="46693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hlinkClick r:id="rId3"/>
              <a:extLst>
                <a:ext uri="{FF2B5EF4-FFF2-40B4-BE49-F238E27FC236}">
                  <a16:creationId xmlns:a16="http://schemas.microsoft.com/office/drawing/2014/main" id="{E68B0278-8118-6549-083B-4A84511AC2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3200" y="5029077"/>
              <a:ext cx="712726" cy="691344"/>
            </a:xfrm>
            <a:prstGeom prst="rect">
              <a:avLst/>
            </a:prstGeom>
          </p:spPr>
        </p:pic>
      </p:grpSp>
    </p:spTree>
    <p:extLst>
      <p:ext uri="{BB962C8B-B14F-4D97-AF65-F5344CB8AC3E}">
        <p14:creationId xmlns:p14="http://schemas.microsoft.com/office/powerpoint/2010/main" val="989162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613BAE-4142-92F5-A468-7FED8AAFED6E}"/>
              </a:ext>
            </a:extLst>
          </p:cNvPr>
          <p:cNvSpPr txBox="1"/>
          <p:nvPr/>
        </p:nvSpPr>
        <p:spPr>
          <a:xfrm>
            <a:off x="800100" y="5124450"/>
            <a:ext cx="5113644" cy="461665"/>
          </a:xfrm>
          <a:prstGeom prst="rect">
            <a:avLst/>
          </a:prstGeom>
          <a:noFill/>
        </p:spPr>
        <p:txBody>
          <a:bodyPr wrap="none" rtlCol="0">
            <a:spAutoFit/>
          </a:bodyPr>
          <a:lstStyle/>
          <a:p>
            <a:r>
              <a:rPr lang="nn-NO" sz="2400" dirty="0"/>
              <a:t>Robin Dale Hanson</a:t>
            </a:r>
            <a:r>
              <a:rPr lang="et-EE" sz="2400" dirty="0"/>
              <a:t> (majandusteadlane)</a:t>
            </a:r>
            <a:endParaRPr lang="en-GB" sz="2400" dirty="0"/>
          </a:p>
        </p:txBody>
      </p:sp>
      <p:sp>
        <p:nvSpPr>
          <p:cNvPr id="8" name="TextBox 7">
            <a:extLst>
              <a:ext uri="{FF2B5EF4-FFF2-40B4-BE49-F238E27FC236}">
                <a16:creationId xmlns:a16="http://schemas.microsoft.com/office/drawing/2014/main" id="{17D00687-0649-447E-AEFD-DC41BF2E0218}"/>
              </a:ext>
            </a:extLst>
          </p:cNvPr>
          <p:cNvSpPr txBox="1"/>
          <p:nvPr/>
        </p:nvSpPr>
        <p:spPr>
          <a:xfrm>
            <a:off x="6804514" y="5124450"/>
            <a:ext cx="2152650" cy="461665"/>
          </a:xfrm>
          <a:prstGeom prst="rect">
            <a:avLst/>
          </a:prstGeom>
          <a:noFill/>
        </p:spPr>
        <p:txBody>
          <a:bodyPr wrap="square">
            <a:spAutoFit/>
          </a:bodyPr>
          <a:lstStyle/>
          <a:p>
            <a:r>
              <a:rPr lang="en-GB" sz="2400" i="0" dirty="0">
                <a:solidFill>
                  <a:srgbClr val="333333"/>
                </a:solidFill>
                <a:effectLst/>
              </a:rPr>
              <a:t>Ave </a:t>
            </a:r>
            <a:r>
              <a:rPr lang="en-GB" sz="2400" i="0" dirty="0" err="1">
                <a:solidFill>
                  <a:srgbClr val="333333"/>
                </a:solidFill>
                <a:effectLst/>
              </a:rPr>
              <a:t>Taaveti</a:t>
            </a:r>
            <a:r>
              <a:rPr lang="en-GB" sz="2400" i="0" dirty="0">
                <a:solidFill>
                  <a:srgbClr val="333333"/>
                </a:solidFill>
                <a:effectLst/>
              </a:rPr>
              <a:t> </a:t>
            </a:r>
            <a:r>
              <a:rPr lang="en-GB" sz="2400" i="0" dirty="0" err="1">
                <a:solidFill>
                  <a:srgbClr val="333333"/>
                </a:solidFill>
                <a:effectLst/>
              </a:rPr>
              <a:t>pilt</a:t>
            </a:r>
            <a:endParaRPr lang="en-GB" sz="2400" dirty="0"/>
          </a:p>
        </p:txBody>
      </p:sp>
      <p:grpSp>
        <p:nvGrpSpPr>
          <p:cNvPr id="15" name="Group 14">
            <a:extLst>
              <a:ext uri="{FF2B5EF4-FFF2-40B4-BE49-F238E27FC236}">
                <a16:creationId xmlns:a16="http://schemas.microsoft.com/office/drawing/2014/main" id="{84C3F105-770F-168C-21B9-F3BEB5146FF0}"/>
              </a:ext>
            </a:extLst>
          </p:cNvPr>
          <p:cNvGrpSpPr/>
          <p:nvPr/>
        </p:nvGrpSpPr>
        <p:grpSpPr>
          <a:xfrm>
            <a:off x="703681" y="2012418"/>
            <a:ext cx="5306482" cy="2973532"/>
            <a:chOff x="703681" y="2012418"/>
            <a:chExt cx="5306482" cy="2973532"/>
          </a:xfrm>
        </p:grpSpPr>
        <p:pic>
          <p:nvPicPr>
            <p:cNvPr id="3" name="Picture 2">
              <a:hlinkClick r:id="rId3"/>
              <a:extLst>
                <a:ext uri="{FF2B5EF4-FFF2-40B4-BE49-F238E27FC236}">
                  <a16:creationId xmlns:a16="http://schemas.microsoft.com/office/drawing/2014/main" id="{F81CDC1F-27B4-7B33-9ADA-0F5C2A1C1A11}"/>
                </a:ext>
              </a:extLst>
            </p:cNvPr>
            <p:cNvPicPr>
              <a:picLocks noChangeAspect="1"/>
            </p:cNvPicPr>
            <p:nvPr/>
          </p:nvPicPr>
          <p:blipFill>
            <a:blip r:embed="rId4"/>
            <a:stretch>
              <a:fillRect/>
            </a:stretch>
          </p:blipFill>
          <p:spPr>
            <a:xfrm>
              <a:off x="703681" y="2012418"/>
              <a:ext cx="5306482" cy="2973532"/>
            </a:xfrm>
            <a:prstGeom prst="rect">
              <a:avLst/>
            </a:prstGeom>
          </p:spPr>
        </p:pic>
        <p:pic>
          <p:nvPicPr>
            <p:cNvPr id="10" name="Picture 9" descr="Icon&#10;&#10;Description automatically generated">
              <a:hlinkClick r:id="rId3"/>
              <a:extLst>
                <a:ext uri="{FF2B5EF4-FFF2-40B4-BE49-F238E27FC236}">
                  <a16:creationId xmlns:a16="http://schemas.microsoft.com/office/drawing/2014/main" id="{2C8B71E4-5B15-8A42-3BF7-ABAAD84D76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8014" y="2012418"/>
              <a:ext cx="625729" cy="606957"/>
            </a:xfrm>
            <a:prstGeom prst="rect">
              <a:avLst/>
            </a:prstGeom>
          </p:spPr>
        </p:pic>
      </p:grpSp>
      <p:grpSp>
        <p:nvGrpSpPr>
          <p:cNvPr id="16" name="Group 15">
            <a:extLst>
              <a:ext uri="{FF2B5EF4-FFF2-40B4-BE49-F238E27FC236}">
                <a16:creationId xmlns:a16="http://schemas.microsoft.com/office/drawing/2014/main" id="{2C9488F1-8951-E638-2004-0B2DE75C0EDB}"/>
              </a:ext>
            </a:extLst>
          </p:cNvPr>
          <p:cNvGrpSpPr/>
          <p:nvPr/>
        </p:nvGrpSpPr>
        <p:grpSpPr>
          <a:xfrm>
            <a:off x="6278258" y="1877337"/>
            <a:ext cx="5129212" cy="3708777"/>
            <a:chOff x="6278258" y="1877337"/>
            <a:chExt cx="5129212" cy="3708777"/>
          </a:xfrm>
        </p:grpSpPr>
        <p:pic>
          <p:nvPicPr>
            <p:cNvPr id="6" name="Picture 2">
              <a:hlinkClick r:id="rId6"/>
              <a:extLst>
                <a:ext uri="{FF2B5EF4-FFF2-40B4-BE49-F238E27FC236}">
                  <a16:creationId xmlns:a16="http://schemas.microsoft.com/office/drawing/2014/main" id="{01D92AC5-24A3-C23F-B554-5F8CBFA99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8258" y="1877337"/>
              <a:ext cx="5129212" cy="31086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hlinkClick r:id="rId6"/>
              <a:extLst>
                <a:ext uri="{FF2B5EF4-FFF2-40B4-BE49-F238E27FC236}">
                  <a16:creationId xmlns:a16="http://schemas.microsoft.com/office/drawing/2014/main" id="{6BFDB747-4FCE-DA04-F3EF-E587BE07D1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3172" y="4985949"/>
              <a:ext cx="618727" cy="600165"/>
            </a:xfrm>
            <a:prstGeom prst="rect">
              <a:avLst/>
            </a:prstGeom>
          </p:spPr>
        </p:pic>
      </p:grpSp>
    </p:spTree>
    <p:extLst>
      <p:ext uri="{BB962C8B-B14F-4D97-AF65-F5344CB8AC3E}">
        <p14:creationId xmlns:p14="http://schemas.microsoft.com/office/powerpoint/2010/main" val="3444636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veman invention geek By rmay | Nature Cartoon | TOONPOOL">
            <a:extLst>
              <a:ext uri="{FF2B5EF4-FFF2-40B4-BE49-F238E27FC236}">
                <a16:creationId xmlns:a16="http://schemas.microsoft.com/office/drawing/2014/main" id="{8B75ED87-724C-45FE-9B11-25360543C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2473325"/>
            <a:ext cx="4762500" cy="34004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FD0281D-432A-4836-A17E-F390CF7535D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b="1" dirty="0"/>
          </a:p>
        </p:txBody>
      </p:sp>
      <p:sp>
        <p:nvSpPr>
          <p:cNvPr id="7" name="Title 1">
            <a:extLst>
              <a:ext uri="{FF2B5EF4-FFF2-40B4-BE49-F238E27FC236}">
                <a16:creationId xmlns:a16="http://schemas.microsoft.com/office/drawing/2014/main" id="{7EF7381E-A82E-4D68-A299-FB692890B142}"/>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Füsioloogilised mõõtmised ja aparatuur – kas üksikute nohikute hobi?</a:t>
            </a:r>
            <a:endParaRPr lang="en-GB" b="1" dirty="0"/>
          </a:p>
        </p:txBody>
      </p:sp>
    </p:spTree>
    <p:extLst>
      <p:ext uri="{BB962C8B-B14F-4D97-AF65-F5344CB8AC3E}">
        <p14:creationId xmlns:p14="http://schemas.microsoft.com/office/powerpoint/2010/main" val="2129169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lood pressure, heart rate and sleep: The best iPhone and Apple Watch  health devices - CNET">
            <a:extLst>
              <a:ext uri="{FF2B5EF4-FFF2-40B4-BE49-F238E27FC236}">
                <a16:creationId xmlns:a16="http://schemas.microsoft.com/office/drawing/2014/main" id="{180A177B-D429-47A8-A799-00B864327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51" y="2127143"/>
            <a:ext cx="3435196" cy="18053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GPTEK - Oximeter Fitness Tracker Smart Wristband Heart Rate Blood Pressure  Oximeter Blood Oxygen Sleep Monitor for Kids Women Men - Walmart.com -  Walmart.com">
            <a:extLst>
              <a:ext uri="{FF2B5EF4-FFF2-40B4-BE49-F238E27FC236}">
                <a16:creationId xmlns:a16="http://schemas.microsoft.com/office/drawing/2014/main" id="{FDA46D7D-D441-44EA-9C90-7F3D40FFCE8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563033" y="2368745"/>
            <a:ext cx="1381067" cy="13810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hlinkClick r:id="rId5"/>
            <a:extLst>
              <a:ext uri="{FF2B5EF4-FFF2-40B4-BE49-F238E27FC236}">
                <a16:creationId xmlns:a16="http://schemas.microsoft.com/office/drawing/2014/main" id="{EB878FFA-C2B1-4F47-B9A8-FBC7107DE3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5950" y="4103691"/>
            <a:ext cx="2326722" cy="195740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7"/>
            <a:extLst>
              <a:ext uri="{FF2B5EF4-FFF2-40B4-BE49-F238E27FC236}">
                <a16:creationId xmlns:a16="http://schemas.microsoft.com/office/drawing/2014/main" id="{3C1EF99F-4C67-49E5-8D4D-645CB85AB701}"/>
              </a:ext>
            </a:extLst>
          </p:cNvPr>
          <p:cNvPicPr>
            <a:picLocks noChangeAspect="1"/>
          </p:cNvPicPr>
          <p:nvPr/>
        </p:nvPicPr>
        <p:blipFill>
          <a:blip r:embed="rId8"/>
          <a:stretch>
            <a:fillRect/>
          </a:stretch>
        </p:blipFill>
        <p:spPr>
          <a:xfrm>
            <a:off x="4817557" y="4236127"/>
            <a:ext cx="1442253" cy="1783839"/>
          </a:xfrm>
          <a:prstGeom prst="rect">
            <a:avLst/>
          </a:prstGeom>
        </p:spPr>
      </p:pic>
      <p:pic>
        <p:nvPicPr>
          <p:cNvPr id="3086" name="Picture 14" descr="Elon Musk's Neuralink brain chip demo explained - YouTube">
            <a:hlinkClick r:id="rId9"/>
            <a:extLst>
              <a:ext uri="{FF2B5EF4-FFF2-40B4-BE49-F238E27FC236}">
                <a16:creationId xmlns:a16="http://schemas.microsoft.com/office/drawing/2014/main" id="{047BB186-C852-49E8-82B8-322421EF1D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6268" y="4236127"/>
            <a:ext cx="3233214" cy="181868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80576A6E-1037-475F-BFF7-51F6352CBD19}"/>
              </a:ext>
            </a:extLst>
          </p:cNvPr>
          <p:cNvSpPr txBox="1">
            <a:spLocks/>
          </p:cNvSpPr>
          <p:nvPr/>
        </p:nvSpPr>
        <p:spPr>
          <a:xfrm>
            <a:off x="990600" y="5175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Füsioloogilised mõõdikud meie tarbeesemetes</a:t>
            </a:r>
            <a:endParaRPr lang="en-GB" b="1" dirty="0"/>
          </a:p>
        </p:txBody>
      </p:sp>
      <p:grpSp>
        <p:nvGrpSpPr>
          <p:cNvPr id="5" name="Group 4">
            <a:extLst>
              <a:ext uri="{FF2B5EF4-FFF2-40B4-BE49-F238E27FC236}">
                <a16:creationId xmlns:a16="http://schemas.microsoft.com/office/drawing/2014/main" id="{A15BEBA1-B207-9018-8EC9-A2BEB5E6216D}"/>
              </a:ext>
            </a:extLst>
          </p:cNvPr>
          <p:cNvGrpSpPr/>
          <p:nvPr/>
        </p:nvGrpSpPr>
        <p:grpSpPr>
          <a:xfrm>
            <a:off x="1600200" y="2155952"/>
            <a:ext cx="2612473" cy="1871037"/>
            <a:chOff x="1600200" y="2155952"/>
            <a:chExt cx="2612473" cy="1871037"/>
          </a:xfrm>
        </p:grpSpPr>
        <p:pic>
          <p:nvPicPr>
            <p:cNvPr id="3088" name="Picture 16" descr="Animal Magnetism- influence of the mind upon the body through the power of  imagination. - Quack Track">
              <a:hlinkClick r:id="rId11"/>
              <a:extLst>
                <a:ext uri="{FF2B5EF4-FFF2-40B4-BE49-F238E27FC236}">
                  <a16:creationId xmlns:a16="http://schemas.microsoft.com/office/drawing/2014/main" id="{236B8283-B649-40B4-8143-8AFC080122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85950" y="2155952"/>
              <a:ext cx="2326723" cy="17236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hlinkClick r:id="rId11"/>
              <a:extLst>
                <a:ext uri="{FF2B5EF4-FFF2-40B4-BE49-F238E27FC236}">
                  <a16:creationId xmlns:a16="http://schemas.microsoft.com/office/drawing/2014/main" id="{6FBB20DA-78AC-BF73-6404-E37F8B4B43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00200" y="3472634"/>
              <a:ext cx="571500" cy="554355"/>
            </a:xfrm>
            <a:prstGeom prst="rect">
              <a:avLst/>
            </a:prstGeom>
          </p:spPr>
        </p:pic>
      </p:grpSp>
    </p:spTree>
    <p:extLst>
      <p:ext uri="{BB962C8B-B14F-4D97-AF65-F5344CB8AC3E}">
        <p14:creationId xmlns:p14="http://schemas.microsoft.com/office/powerpoint/2010/main" val="316796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BD8108-B154-4750-9C3A-6FE663EFEC61}"/>
              </a:ext>
            </a:extLst>
          </p:cNvPr>
          <p:cNvSpPr txBox="1"/>
          <p:nvPr/>
        </p:nvSpPr>
        <p:spPr>
          <a:xfrm>
            <a:off x="2124075" y="5300410"/>
            <a:ext cx="3097452" cy="305233"/>
          </a:xfrm>
          <a:prstGeom prst="rect">
            <a:avLst/>
          </a:prstGeom>
          <a:noFill/>
        </p:spPr>
        <p:txBody>
          <a:bodyPr wrap="none" rtlCol="0">
            <a:spAutoFit/>
          </a:bodyPr>
          <a:lstStyle/>
          <a:p>
            <a:r>
              <a:rPr lang="et-EE" dirty="0"/>
              <a:t>306 toetajat</a:t>
            </a:r>
            <a:r>
              <a:rPr lang="en-GB" dirty="0"/>
              <a:t>,</a:t>
            </a:r>
            <a:r>
              <a:rPr lang="et-EE" dirty="0"/>
              <a:t> kokku </a:t>
            </a:r>
            <a:r>
              <a:rPr lang="en-GB" dirty="0"/>
              <a:t>CA$ </a:t>
            </a:r>
            <a:r>
              <a:rPr lang="et-EE" dirty="0"/>
              <a:t>55 856</a:t>
            </a:r>
            <a:endParaRPr lang="en-GB" dirty="0"/>
          </a:p>
        </p:txBody>
      </p:sp>
      <p:grpSp>
        <p:nvGrpSpPr>
          <p:cNvPr id="5" name="Group 4">
            <a:extLst>
              <a:ext uri="{FF2B5EF4-FFF2-40B4-BE49-F238E27FC236}">
                <a16:creationId xmlns:a16="http://schemas.microsoft.com/office/drawing/2014/main" id="{FB076353-0F04-956F-B4D5-F6A9E0B937AA}"/>
              </a:ext>
            </a:extLst>
          </p:cNvPr>
          <p:cNvGrpSpPr/>
          <p:nvPr/>
        </p:nvGrpSpPr>
        <p:grpSpPr>
          <a:xfrm>
            <a:off x="2219325" y="973008"/>
            <a:ext cx="7753350" cy="4366960"/>
            <a:chOff x="2219325" y="973008"/>
            <a:chExt cx="7753350" cy="4366960"/>
          </a:xfrm>
        </p:grpSpPr>
        <p:pic>
          <p:nvPicPr>
            <p:cNvPr id="5122" name="Picture 2" descr="Image result for impulse neuro-controller for pc gaming">
              <a:hlinkClick r:id="rId3"/>
              <a:extLst>
                <a:ext uri="{FF2B5EF4-FFF2-40B4-BE49-F238E27FC236}">
                  <a16:creationId xmlns:a16="http://schemas.microsoft.com/office/drawing/2014/main" id="{62D4E702-B66E-46D0-957F-AC683A6EA30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19325" y="973008"/>
              <a:ext cx="7753350" cy="43669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hlinkClick r:id="rId3"/>
              <a:extLst>
                <a:ext uri="{FF2B5EF4-FFF2-40B4-BE49-F238E27FC236}">
                  <a16:creationId xmlns:a16="http://schemas.microsoft.com/office/drawing/2014/main" id="{3CFDE01B-C563-19EB-6415-AEB1B92FA7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4100" y="4677208"/>
              <a:ext cx="613464" cy="595060"/>
            </a:xfrm>
            <a:prstGeom prst="rect">
              <a:avLst/>
            </a:prstGeom>
          </p:spPr>
        </p:pic>
      </p:grpSp>
    </p:spTree>
    <p:extLst>
      <p:ext uri="{BB962C8B-B14F-4D97-AF65-F5344CB8AC3E}">
        <p14:creationId xmlns:p14="http://schemas.microsoft.com/office/powerpoint/2010/main" val="1680896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5F6602-BF4F-43FD-90BE-AEE08A224C4C}"/>
              </a:ext>
            </a:extLst>
          </p:cNvPr>
          <p:cNvSpPr txBox="1"/>
          <p:nvPr/>
        </p:nvSpPr>
        <p:spPr>
          <a:xfrm>
            <a:off x="873676" y="5150131"/>
            <a:ext cx="3075009" cy="369332"/>
          </a:xfrm>
          <a:prstGeom prst="rect">
            <a:avLst/>
          </a:prstGeom>
          <a:noFill/>
        </p:spPr>
        <p:txBody>
          <a:bodyPr wrap="none" rtlCol="0">
            <a:spAutoFit/>
          </a:bodyPr>
          <a:lstStyle/>
          <a:p>
            <a:r>
              <a:rPr lang="en-GB" dirty="0"/>
              <a:t>1238</a:t>
            </a:r>
            <a:r>
              <a:rPr lang="et-EE" dirty="0"/>
              <a:t> toetajat</a:t>
            </a:r>
            <a:r>
              <a:rPr lang="en-GB" dirty="0"/>
              <a:t>,</a:t>
            </a:r>
            <a:r>
              <a:rPr lang="et-EE" dirty="0"/>
              <a:t> kokku </a:t>
            </a:r>
            <a:r>
              <a:rPr lang="en-GB" dirty="0"/>
              <a:t>$ </a:t>
            </a:r>
            <a:r>
              <a:rPr lang="et-EE" dirty="0"/>
              <a:t>55</a:t>
            </a:r>
            <a:r>
              <a:rPr lang="en-GB" dirty="0"/>
              <a:t>1</a:t>
            </a:r>
            <a:r>
              <a:rPr lang="et-EE" dirty="0"/>
              <a:t> </a:t>
            </a:r>
            <a:r>
              <a:rPr lang="en-GB" dirty="0"/>
              <a:t>576</a:t>
            </a:r>
          </a:p>
        </p:txBody>
      </p:sp>
      <p:pic>
        <p:nvPicPr>
          <p:cNvPr id="2050" name="Picture 2" descr="Image result for hapbee">
            <a:hlinkClick r:id="rId3"/>
            <a:extLst>
              <a:ext uri="{FF2B5EF4-FFF2-40B4-BE49-F238E27FC236}">
                <a16:creationId xmlns:a16="http://schemas.microsoft.com/office/drawing/2014/main" id="{BC5E56D7-2F8F-4DCB-8090-56786DA2F7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1328463"/>
            <a:ext cx="5715000" cy="43434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93CC0CA-428A-66ED-33A6-98C15746237B}"/>
              </a:ext>
            </a:extLst>
          </p:cNvPr>
          <p:cNvGrpSpPr/>
          <p:nvPr/>
        </p:nvGrpSpPr>
        <p:grpSpPr>
          <a:xfrm>
            <a:off x="1012825" y="1650501"/>
            <a:ext cx="5339612" cy="3556997"/>
            <a:chOff x="1012825" y="1650501"/>
            <a:chExt cx="5339612" cy="3556997"/>
          </a:xfrm>
        </p:grpSpPr>
        <p:pic>
          <p:nvPicPr>
            <p:cNvPr id="6146" name="Picture 2" descr="Image result for hapbee choose how you feel">
              <a:hlinkClick r:id="rId3"/>
              <a:extLst>
                <a:ext uri="{FF2B5EF4-FFF2-40B4-BE49-F238E27FC236}">
                  <a16:creationId xmlns:a16="http://schemas.microsoft.com/office/drawing/2014/main" id="{09676704-A65B-443E-AB8F-CE80F8FD5B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25" y="1650501"/>
              <a:ext cx="5339612" cy="35569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hlinkClick r:id="rId3"/>
              <a:extLst>
                <a:ext uri="{FF2B5EF4-FFF2-40B4-BE49-F238E27FC236}">
                  <a16:creationId xmlns:a16="http://schemas.microsoft.com/office/drawing/2014/main" id="{B0EEBD31-BBCD-DEA1-327A-CD5AE9C66B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0070" y="4709071"/>
              <a:ext cx="449766" cy="436273"/>
            </a:xfrm>
            <a:prstGeom prst="rect">
              <a:avLst/>
            </a:prstGeom>
          </p:spPr>
        </p:pic>
      </p:grpSp>
    </p:spTree>
    <p:extLst>
      <p:ext uri="{BB962C8B-B14F-4D97-AF65-F5344CB8AC3E}">
        <p14:creationId xmlns:p14="http://schemas.microsoft.com/office/powerpoint/2010/main" val="2450938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6" descr="Animal Magnetism- influence of the mind upon the body through the power of  imagination. - Quack Track">
            <a:hlinkClick r:id="rId3"/>
            <a:extLst>
              <a:ext uri="{FF2B5EF4-FFF2-40B4-BE49-F238E27FC236}">
                <a16:creationId xmlns:a16="http://schemas.microsoft.com/office/drawing/2014/main" id="{18578FB5-9BB2-4405-82DB-5A75918AB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2415" y="1650501"/>
            <a:ext cx="4801633" cy="35569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05F6602-BF4F-43FD-90BE-AEE08A224C4C}"/>
              </a:ext>
            </a:extLst>
          </p:cNvPr>
          <p:cNvSpPr txBox="1"/>
          <p:nvPr/>
        </p:nvSpPr>
        <p:spPr>
          <a:xfrm>
            <a:off x="873676" y="5150131"/>
            <a:ext cx="3075009" cy="369332"/>
          </a:xfrm>
          <a:prstGeom prst="rect">
            <a:avLst/>
          </a:prstGeom>
          <a:noFill/>
        </p:spPr>
        <p:txBody>
          <a:bodyPr wrap="none" rtlCol="0">
            <a:spAutoFit/>
          </a:bodyPr>
          <a:lstStyle/>
          <a:p>
            <a:r>
              <a:rPr lang="en-GB" dirty="0"/>
              <a:t>1238</a:t>
            </a:r>
            <a:r>
              <a:rPr lang="et-EE" dirty="0"/>
              <a:t> toetajat</a:t>
            </a:r>
            <a:r>
              <a:rPr lang="en-GB" dirty="0"/>
              <a:t>,</a:t>
            </a:r>
            <a:r>
              <a:rPr lang="et-EE" dirty="0"/>
              <a:t> kokku </a:t>
            </a:r>
            <a:r>
              <a:rPr lang="en-GB" dirty="0"/>
              <a:t>$ </a:t>
            </a:r>
            <a:r>
              <a:rPr lang="et-EE" dirty="0"/>
              <a:t>55</a:t>
            </a:r>
            <a:r>
              <a:rPr lang="en-GB" dirty="0"/>
              <a:t>1</a:t>
            </a:r>
            <a:r>
              <a:rPr lang="et-EE" dirty="0"/>
              <a:t> </a:t>
            </a:r>
            <a:r>
              <a:rPr lang="en-GB" dirty="0"/>
              <a:t>576</a:t>
            </a:r>
          </a:p>
        </p:txBody>
      </p:sp>
      <p:grpSp>
        <p:nvGrpSpPr>
          <p:cNvPr id="2" name="Group 1">
            <a:extLst>
              <a:ext uri="{FF2B5EF4-FFF2-40B4-BE49-F238E27FC236}">
                <a16:creationId xmlns:a16="http://schemas.microsoft.com/office/drawing/2014/main" id="{8B214D43-72A2-C0A1-7E19-932B010C48EB}"/>
              </a:ext>
            </a:extLst>
          </p:cNvPr>
          <p:cNvGrpSpPr/>
          <p:nvPr/>
        </p:nvGrpSpPr>
        <p:grpSpPr>
          <a:xfrm>
            <a:off x="1012825" y="1650501"/>
            <a:ext cx="5339612" cy="3556997"/>
            <a:chOff x="1012825" y="1650501"/>
            <a:chExt cx="5339612" cy="3556997"/>
          </a:xfrm>
        </p:grpSpPr>
        <p:pic>
          <p:nvPicPr>
            <p:cNvPr id="3" name="Picture 2" descr="Image result for hapbee choose how you feel">
              <a:hlinkClick r:id="rId5"/>
              <a:extLst>
                <a:ext uri="{FF2B5EF4-FFF2-40B4-BE49-F238E27FC236}">
                  <a16:creationId xmlns:a16="http://schemas.microsoft.com/office/drawing/2014/main" id="{7A968287-7317-E83B-B67E-C82137CE2D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2825" y="1650501"/>
              <a:ext cx="5339612" cy="3556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hlinkClick r:id="rId5"/>
              <a:extLst>
                <a:ext uri="{FF2B5EF4-FFF2-40B4-BE49-F238E27FC236}">
                  <a16:creationId xmlns:a16="http://schemas.microsoft.com/office/drawing/2014/main" id="{3D3A22CC-237F-DE1D-73C0-885F4DE0E4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0070" y="4709071"/>
              <a:ext cx="449766" cy="436273"/>
            </a:xfrm>
            <a:prstGeom prst="rect">
              <a:avLst/>
            </a:prstGeom>
          </p:spPr>
        </p:pic>
      </p:grpSp>
    </p:spTree>
    <p:extLst>
      <p:ext uri="{BB962C8B-B14F-4D97-AF65-F5344CB8AC3E}">
        <p14:creationId xmlns:p14="http://schemas.microsoft.com/office/powerpoint/2010/main" val="3909401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0576A6E-1037-475F-BFF7-51F6352CBD19}"/>
              </a:ext>
            </a:extLst>
          </p:cNvPr>
          <p:cNvSpPr txBox="1">
            <a:spLocks/>
          </p:cNvSpPr>
          <p:nvPr/>
        </p:nvSpPr>
        <p:spPr>
          <a:xfrm>
            <a:off x="904875" y="517525"/>
            <a:ext cx="10601325" cy="1358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Psühholoogi ja psühholoogia roll füsioloogiliste mõõtmiste rakendamisel</a:t>
            </a:r>
            <a:endParaRPr lang="en-GB" b="1" dirty="0"/>
          </a:p>
        </p:txBody>
      </p:sp>
      <p:sp>
        <p:nvSpPr>
          <p:cNvPr id="4" name="TextBox 3">
            <a:extLst>
              <a:ext uri="{FF2B5EF4-FFF2-40B4-BE49-F238E27FC236}">
                <a16:creationId xmlns:a16="http://schemas.microsoft.com/office/drawing/2014/main" id="{2DD52E54-4A1F-4518-8759-16AF462D325F}"/>
              </a:ext>
            </a:extLst>
          </p:cNvPr>
          <p:cNvSpPr txBox="1"/>
          <p:nvPr/>
        </p:nvSpPr>
        <p:spPr>
          <a:xfrm flipH="1">
            <a:off x="8143873" y="3019425"/>
            <a:ext cx="3771902" cy="1569660"/>
          </a:xfrm>
          <a:prstGeom prst="rect">
            <a:avLst/>
          </a:prstGeom>
          <a:noFill/>
        </p:spPr>
        <p:txBody>
          <a:bodyPr wrap="square" rtlCol="0">
            <a:spAutoFit/>
          </a:bodyPr>
          <a:lstStyle/>
          <a:p>
            <a:r>
              <a:rPr lang="et-EE" sz="2400" dirty="0"/>
              <a:t>Mike </a:t>
            </a:r>
            <a:r>
              <a:rPr lang="et-EE" sz="2400" dirty="0" err="1"/>
              <a:t>Ambinder</a:t>
            </a:r>
            <a:r>
              <a:rPr lang="et-EE" sz="2400" dirty="0"/>
              <a:t> – juhtiv eksperimentaalpsühholoog USA videomängude tootja juures (Valve Corporation)</a:t>
            </a:r>
          </a:p>
        </p:txBody>
      </p:sp>
      <p:grpSp>
        <p:nvGrpSpPr>
          <p:cNvPr id="7" name="Group 6">
            <a:extLst>
              <a:ext uri="{FF2B5EF4-FFF2-40B4-BE49-F238E27FC236}">
                <a16:creationId xmlns:a16="http://schemas.microsoft.com/office/drawing/2014/main" id="{F46E342F-CD42-4498-FD14-DB5586941BE7}"/>
              </a:ext>
            </a:extLst>
          </p:cNvPr>
          <p:cNvGrpSpPr/>
          <p:nvPr/>
        </p:nvGrpSpPr>
        <p:grpSpPr>
          <a:xfrm>
            <a:off x="1019175" y="1986898"/>
            <a:ext cx="7000875" cy="3903379"/>
            <a:chOff x="1019175" y="1986898"/>
            <a:chExt cx="7000875" cy="3903379"/>
          </a:xfrm>
        </p:grpSpPr>
        <p:pic>
          <p:nvPicPr>
            <p:cNvPr id="3" name="Picture 2">
              <a:hlinkClick r:id="rId3"/>
              <a:extLst>
                <a:ext uri="{FF2B5EF4-FFF2-40B4-BE49-F238E27FC236}">
                  <a16:creationId xmlns:a16="http://schemas.microsoft.com/office/drawing/2014/main" id="{56631331-54D3-4EBC-999E-05A41EE5F793}"/>
                </a:ext>
              </a:extLst>
            </p:cNvPr>
            <p:cNvPicPr>
              <a:picLocks noChangeAspect="1"/>
            </p:cNvPicPr>
            <p:nvPr/>
          </p:nvPicPr>
          <p:blipFill rotWithShape="1">
            <a:blip r:embed="rId4"/>
            <a:srcRect r="-136" b="11928"/>
            <a:stretch/>
          </p:blipFill>
          <p:spPr>
            <a:xfrm>
              <a:off x="1019175" y="1986898"/>
              <a:ext cx="7000875" cy="3903379"/>
            </a:xfrm>
            <a:prstGeom prst="rect">
              <a:avLst/>
            </a:prstGeom>
          </p:spPr>
        </p:pic>
        <p:pic>
          <p:nvPicPr>
            <p:cNvPr id="6" name="Picture 5" descr="Icon&#10;&#10;Description automatically generated">
              <a:hlinkClick r:id="rId3"/>
              <a:extLst>
                <a:ext uri="{FF2B5EF4-FFF2-40B4-BE49-F238E27FC236}">
                  <a16:creationId xmlns:a16="http://schemas.microsoft.com/office/drawing/2014/main" id="{07E5B48A-BA2B-9429-A99D-CD628DE501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2328" y="5153024"/>
              <a:ext cx="596048" cy="578167"/>
            </a:xfrm>
            <a:prstGeom prst="rect">
              <a:avLst/>
            </a:prstGeom>
          </p:spPr>
        </p:pic>
      </p:grpSp>
    </p:spTree>
    <p:extLst>
      <p:ext uri="{BB962C8B-B14F-4D97-AF65-F5344CB8AC3E}">
        <p14:creationId xmlns:p14="http://schemas.microsoft.com/office/powerpoint/2010/main" val="384642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87FB15-EBA2-46F9-BB5D-3538135F0422}"/>
              </a:ext>
            </a:extLst>
          </p:cNvPr>
          <p:cNvSpPr/>
          <p:nvPr/>
        </p:nvSpPr>
        <p:spPr>
          <a:xfrm>
            <a:off x="1510251" y="6096952"/>
            <a:ext cx="8772526" cy="369332"/>
          </a:xfrm>
          <a:prstGeom prst="rect">
            <a:avLst/>
          </a:prstGeom>
        </p:spPr>
        <p:txBody>
          <a:bodyPr wrap="square">
            <a:spAutoFit/>
          </a:bodyPr>
          <a:lstStyle/>
          <a:p>
            <a:r>
              <a:rPr lang="en-GB" dirty="0"/>
              <a:t>The Super Mario Effect - Tricking Your Brain into Learning More | Mark Rober | TEDxPenn</a:t>
            </a:r>
          </a:p>
        </p:txBody>
      </p:sp>
      <p:grpSp>
        <p:nvGrpSpPr>
          <p:cNvPr id="9" name="Group 8">
            <a:extLst>
              <a:ext uri="{FF2B5EF4-FFF2-40B4-BE49-F238E27FC236}">
                <a16:creationId xmlns:a16="http://schemas.microsoft.com/office/drawing/2014/main" id="{BB0C8240-C1E8-CC75-44B8-8B5C37AEDF79}"/>
              </a:ext>
            </a:extLst>
          </p:cNvPr>
          <p:cNvGrpSpPr/>
          <p:nvPr/>
        </p:nvGrpSpPr>
        <p:grpSpPr>
          <a:xfrm>
            <a:off x="2649029" y="576382"/>
            <a:ext cx="6494971" cy="5391689"/>
            <a:chOff x="2649029" y="576382"/>
            <a:chExt cx="6494971" cy="5391689"/>
          </a:xfrm>
        </p:grpSpPr>
        <p:pic>
          <p:nvPicPr>
            <p:cNvPr id="2" name="Picture 1">
              <a:hlinkClick r:id="rId3"/>
              <a:extLst>
                <a:ext uri="{FF2B5EF4-FFF2-40B4-BE49-F238E27FC236}">
                  <a16:creationId xmlns:a16="http://schemas.microsoft.com/office/drawing/2014/main" id="{5EE6128D-5483-47FD-9D92-E97FC62FC236}"/>
                </a:ext>
              </a:extLst>
            </p:cNvPr>
            <p:cNvPicPr>
              <a:picLocks noChangeAspect="1"/>
            </p:cNvPicPr>
            <p:nvPr/>
          </p:nvPicPr>
          <p:blipFill>
            <a:blip r:embed="rId4"/>
            <a:stretch>
              <a:fillRect/>
            </a:stretch>
          </p:blipFill>
          <p:spPr>
            <a:xfrm>
              <a:off x="2649029" y="576382"/>
              <a:ext cx="6494971" cy="5391689"/>
            </a:xfrm>
            <a:prstGeom prst="rect">
              <a:avLst/>
            </a:prstGeom>
          </p:spPr>
        </p:pic>
        <p:pic>
          <p:nvPicPr>
            <p:cNvPr id="8" name="Picture 7" descr="Icon&#10;&#10;Description automatically generated">
              <a:hlinkClick r:id="rId3"/>
              <a:extLst>
                <a:ext uri="{FF2B5EF4-FFF2-40B4-BE49-F238E27FC236}">
                  <a16:creationId xmlns:a16="http://schemas.microsoft.com/office/drawing/2014/main" id="{80B789E6-AE73-C7F3-5CCB-CBD6968904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4466" y="5095523"/>
              <a:ext cx="899534" cy="872548"/>
            </a:xfrm>
            <a:prstGeom prst="rect">
              <a:avLst/>
            </a:prstGeom>
          </p:spPr>
        </p:pic>
      </p:grpSp>
    </p:spTree>
    <p:extLst>
      <p:ext uri="{BB962C8B-B14F-4D97-AF65-F5344CB8AC3E}">
        <p14:creationId xmlns:p14="http://schemas.microsoft.com/office/powerpoint/2010/main" val="127525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0576A6E-1037-475F-BFF7-51F6352CBD19}"/>
              </a:ext>
            </a:extLst>
          </p:cNvPr>
          <p:cNvSpPr txBox="1">
            <a:spLocks/>
          </p:cNvSpPr>
          <p:nvPr/>
        </p:nvSpPr>
        <p:spPr>
          <a:xfrm>
            <a:off x="904875" y="517525"/>
            <a:ext cx="10601325" cy="1358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Psühholoogi ja psühholoogia roll füsioloogiliste mõõtmiste rakendamisel</a:t>
            </a:r>
            <a:endParaRPr lang="en-GB" b="1" dirty="0"/>
          </a:p>
        </p:txBody>
      </p:sp>
      <p:pic>
        <p:nvPicPr>
          <p:cNvPr id="4098" name="Picture 2" descr="Eye-tracking hits AAA gaming with Assassin's Creed - SlashGear">
            <a:extLst>
              <a:ext uri="{FF2B5EF4-FFF2-40B4-BE49-F238E27FC236}">
                <a16:creationId xmlns:a16="http://schemas.microsoft.com/office/drawing/2014/main" id="{9B74EAA7-0F5E-49CC-878E-E8D01AA17B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085975"/>
            <a:ext cx="7810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342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0576A6E-1037-475F-BFF7-51F6352CBD19}"/>
              </a:ext>
            </a:extLst>
          </p:cNvPr>
          <p:cNvSpPr txBox="1">
            <a:spLocks/>
          </p:cNvSpPr>
          <p:nvPr/>
        </p:nvSpPr>
        <p:spPr>
          <a:xfrm>
            <a:off x="904875" y="517525"/>
            <a:ext cx="10601325" cy="1358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Palju võiks maksta laiatarbe silmaandur?</a:t>
            </a:r>
            <a:endParaRPr lang="en-GB" b="1" dirty="0"/>
          </a:p>
        </p:txBody>
      </p:sp>
      <p:sp>
        <p:nvSpPr>
          <p:cNvPr id="2" name="TextBox 1">
            <a:extLst>
              <a:ext uri="{FF2B5EF4-FFF2-40B4-BE49-F238E27FC236}">
                <a16:creationId xmlns:a16="http://schemas.microsoft.com/office/drawing/2014/main" id="{B690064D-8A6D-42D6-AE42-EDD94D9B2797}"/>
              </a:ext>
            </a:extLst>
          </p:cNvPr>
          <p:cNvSpPr txBox="1"/>
          <p:nvPr/>
        </p:nvSpPr>
        <p:spPr>
          <a:xfrm>
            <a:off x="8459336" y="3719423"/>
            <a:ext cx="696024" cy="369332"/>
          </a:xfrm>
          <a:prstGeom prst="rect">
            <a:avLst/>
          </a:prstGeom>
          <a:noFill/>
        </p:spPr>
        <p:txBody>
          <a:bodyPr wrap="none" rtlCol="0">
            <a:spAutoFit/>
          </a:bodyPr>
          <a:lstStyle/>
          <a:p>
            <a:r>
              <a:rPr lang="et-EE" dirty="0"/>
              <a:t>200 ?</a:t>
            </a:r>
          </a:p>
        </p:txBody>
      </p:sp>
      <p:sp>
        <p:nvSpPr>
          <p:cNvPr id="6" name="TextBox 5">
            <a:extLst>
              <a:ext uri="{FF2B5EF4-FFF2-40B4-BE49-F238E27FC236}">
                <a16:creationId xmlns:a16="http://schemas.microsoft.com/office/drawing/2014/main" id="{5EBE1C4B-AB41-4A6D-A949-2D9A6C7AAB18}"/>
              </a:ext>
            </a:extLst>
          </p:cNvPr>
          <p:cNvSpPr txBox="1"/>
          <p:nvPr/>
        </p:nvSpPr>
        <p:spPr>
          <a:xfrm>
            <a:off x="8804552" y="2905928"/>
            <a:ext cx="696024" cy="369332"/>
          </a:xfrm>
          <a:prstGeom prst="rect">
            <a:avLst/>
          </a:prstGeom>
          <a:noFill/>
        </p:spPr>
        <p:txBody>
          <a:bodyPr wrap="none" rtlCol="0">
            <a:spAutoFit/>
          </a:bodyPr>
          <a:lstStyle/>
          <a:p>
            <a:r>
              <a:rPr lang="et-EE" dirty="0"/>
              <a:t>100 ?</a:t>
            </a:r>
          </a:p>
        </p:txBody>
      </p:sp>
      <p:sp>
        <p:nvSpPr>
          <p:cNvPr id="7" name="TextBox 6">
            <a:extLst>
              <a:ext uri="{FF2B5EF4-FFF2-40B4-BE49-F238E27FC236}">
                <a16:creationId xmlns:a16="http://schemas.microsoft.com/office/drawing/2014/main" id="{DF580FA8-A695-41C1-A323-E94999ADB7F7}"/>
              </a:ext>
            </a:extLst>
          </p:cNvPr>
          <p:cNvSpPr txBox="1"/>
          <p:nvPr/>
        </p:nvSpPr>
        <p:spPr>
          <a:xfrm>
            <a:off x="9949265" y="3339911"/>
            <a:ext cx="813043" cy="369332"/>
          </a:xfrm>
          <a:prstGeom prst="rect">
            <a:avLst/>
          </a:prstGeom>
          <a:noFill/>
        </p:spPr>
        <p:txBody>
          <a:bodyPr wrap="none" rtlCol="0">
            <a:spAutoFit/>
          </a:bodyPr>
          <a:lstStyle/>
          <a:p>
            <a:r>
              <a:rPr lang="et-EE" dirty="0"/>
              <a:t>8000 ?</a:t>
            </a:r>
          </a:p>
        </p:txBody>
      </p:sp>
      <p:sp>
        <p:nvSpPr>
          <p:cNvPr id="9" name="TextBox 8">
            <a:extLst>
              <a:ext uri="{FF2B5EF4-FFF2-40B4-BE49-F238E27FC236}">
                <a16:creationId xmlns:a16="http://schemas.microsoft.com/office/drawing/2014/main" id="{B68BCA9C-0A45-4D6C-B5FD-A14998A715A3}"/>
              </a:ext>
            </a:extLst>
          </p:cNvPr>
          <p:cNvSpPr txBox="1"/>
          <p:nvPr/>
        </p:nvSpPr>
        <p:spPr>
          <a:xfrm>
            <a:off x="9702759" y="3943885"/>
            <a:ext cx="813043" cy="369332"/>
          </a:xfrm>
          <a:prstGeom prst="rect">
            <a:avLst/>
          </a:prstGeom>
          <a:noFill/>
        </p:spPr>
        <p:txBody>
          <a:bodyPr wrap="none" rtlCol="0">
            <a:spAutoFit/>
          </a:bodyPr>
          <a:lstStyle/>
          <a:p>
            <a:r>
              <a:rPr lang="et-EE" dirty="0"/>
              <a:t>1200 ?</a:t>
            </a:r>
            <a:endParaRPr lang="en-GB" dirty="0"/>
          </a:p>
        </p:txBody>
      </p:sp>
      <p:sp>
        <p:nvSpPr>
          <p:cNvPr id="10" name="TextBox 9">
            <a:extLst>
              <a:ext uri="{FF2B5EF4-FFF2-40B4-BE49-F238E27FC236}">
                <a16:creationId xmlns:a16="http://schemas.microsoft.com/office/drawing/2014/main" id="{54FA1FF5-DC08-4A1E-B2B0-C557DB8FC390}"/>
              </a:ext>
            </a:extLst>
          </p:cNvPr>
          <p:cNvSpPr txBox="1"/>
          <p:nvPr/>
        </p:nvSpPr>
        <p:spPr>
          <a:xfrm>
            <a:off x="9761268" y="2469728"/>
            <a:ext cx="696024" cy="369332"/>
          </a:xfrm>
          <a:prstGeom prst="rect">
            <a:avLst/>
          </a:prstGeom>
          <a:noFill/>
        </p:spPr>
        <p:txBody>
          <a:bodyPr wrap="none" rtlCol="0">
            <a:spAutoFit/>
          </a:bodyPr>
          <a:lstStyle/>
          <a:p>
            <a:r>
              <a:rPr lang="et-EE" dirty="0"/>
              <a:t>500 ?</a:t>
            </a:r>
          </a:p>
        </p:txBody>
      </p:sp>
      <p:sp>
        <p:nvSpPr>
          <p:cNvPr id="11" name="TextBox 10">
            <a:extLst>
              <a:ext uri="{FF2B5EF4-FFF2-40B4-BE49-F238E27FC236}">
                <a16:creationId xmlns:a16="http://schemas.microsoft.com/office/drawing/2014/main" id="{1447D8D5-AE06-47B0-B395-588EC3F502CB}"/>
              </a:ext>
            </a:extLst>
          </p:cNvPr>
          <p:cNvSpPr txBox="1"/>
          <p:nvPr/>
        </p:nvSpPr>
        <p:spPr>
          <a:xfrm>
            <a:off x="11008865" y="2721262"/>
            <a:ext cx="813043" cy="369332"/>
          </a:xfrm>
          <a:prstGeom prst="rect">
            <a:avLst/>
          </a:prstGeom>
          <a:noFill/>
        </p:spPr>
        <p:txBody>
          <a:bodyPr wrap="none" rtlCol="0">
            <a:spAutoFit/>
          </a:bodyPr>
          <a:lstStyle/>
          <a:p>
            <a:r>
              <a:rPr lang="et-EE" dirty="0"/>
              <a:t>5000 ?</a:t>
            </a:r>
          </a:p>
        </p:txBody>
      </p:sp>
      <p:sp>
        <p:nvSpPr>
          <p:cNvPr id="12" name="TextBox 11">
            <a:extLst>
              <a:ext uri="{FF2B5EF4-FFF2-40B4-BE49-F238E27FC236}">
                <a16:creationId xmlns:a16="http://schemas.microsoft.com/office/drawing/2014/main" id="{4D301664-F60F-4E82-811C-9F5FD0320D0A}"/>
              </a:ext>
            </a:extLst>
          </p:cNvPr>
          <p:cNvSpPr txBox="1"/>
          <p:nvPr/>
        </p:nvSpPr>
        <p:spPr>
          <a:xfrm>
            <a:off x="8823321" y="4674901"/>
            <a:ext cx="813043" cy="369332"/>
          </a:xfrm>
          <a:prstGeom prst="rect">
            <a:avLst/>
          </a:prstGeom>
          <a:noFill/>
        </p:spPr>
        <p:txBody>
          <a:bodyPr wrap="none" rtlCol="0">
            <a:spAutoFit/>
          </a:bodyPr>
          <a:lstStyle/>
          <a:p>
            <a:r>
              <a:rPr lang="et-EE" dirty="0"/>
              <a:t>1000 ?</a:t>
            </a:r>
          </a:p>
        </p:txBody>
      </p:sp>
      <p:sp>
        <p:nvSpPr>
          <p:cNvPr id="13" name="TextBox 12">
            <a:extLst>
              <a:ext uri="{FF2B5EF4-FFF2-40B4-BE49-F238E27FC236}">
                <a16:creationId xmlns:a16="http://schemas.microsoft.com/office/drawing/2014/main" id="{615DEE47-E4D7-4CE0-A59A-1A57A1024B0D}"/>
              </a:ext>
            </a:extLst>
          </p:cNvPr>
          <p:cNvSpPr txBox="1"/>
          <p:nvPr/>
        </p:nvSpPr>
        <p:spPr>
          <a:xfrm>
            <a:off x="10270827" y="4796910"/>
            <a:ext cx="982961" cy="369332"/>
          </a:xfrm>
          <a:prstGeom prst="rect">
            <a:avLst/>
          </a:prstGeom>
          <a:noFill/>
        </p:spPr>
        <p:txBody>
          <a:bodyPr wrap="none" rtlCol="0">
            <a:spAutoFit/>
          </a:bodyPr>
          <a:lstStyle/>
          <a:p>
            <a:r>
              <a:rPr lang="et-EE" dirty="0"/>
              <a:t>20 000 ?</a:t>
            </a:r>
            <a:endParaRPr lang="en-GB" dirty="0"/>
          </a:p>
        </p:txBody>
      </p:sp>
      <p:sp>
        <p:nvSpPr>
          <p:cNvPr id="14" name="TextBox 13">
            <a:extLst>
              <a:ext uri="{FF2B5EF4-FFF2-40B4-BE49-F238E27FC236}">
                <a16:creationId xmlns:a16="http://schemas.microsoft.com/office/drawing/2014/main" id="{D67A7026-7935-4988-B698-3290BF2EE421}"/>
              </a:ext>
            </a:extLst>
          </p:cNvPr>
          <p:cNvSpPr txBox="1"/>
          <p:nvPr/>
        </p:nvSpPr>
        <p:spPr>
          <a:xfrm>
            <a:off x="11030703" y="4025880"/>
            <a:ext cx="982961" cy="369332"/>
          </a:xfrm>
          <a:prstGeom prst="rect">
            <a:avLst/>
          </a:prstGeom>
          <a:noFill/>
        </p:spPr>
        <p:txBody>
          <a:bodyPr wrap="none" rtlCol="0">
            <a:spAutoFit/>
          </a:bodyPr>
          <a:lstStyle/>
          <a:p>
            <a:r>
              <a:rPr lang="et-EE" dirty="0"/>
              <a:t>30 000 ?</a:t>
            </a:r>
            <a:endParaRPr lang="en-GB" dirty="0"/>
          </a:p>
        </p:txBody>
      </p:sp>
      <p:grpSp>
        <p:nvGrpSpPr>
          <p:cNvPr id="5" name="Group 4">
            <a:extLst>
              <a:ext uri="{FF2B5EF4-FFF2-40B4-BE49-F238E27FC236}">
                <a16:creationId xmlns:a16="http://schemas.microsoft.com/office/drawing/2014/main" id="{99F3E447-E010-866D-CEBB-603C4B009EEB}"/>
              </a:ext>
            </a:extLst>
          </p:cNvPr>
          <p:cNvGrpSpPr/>
          <p:nvPr/>
        </p:nvGrpSpPr>
        <p:grpSpPr>
          <a:xfrm>
            <a:off x="938212" y="2028825"/>
            <a:ext cx="6918412" cy="3895725"/>
            <a:chOff x="938212" y="2028825"/>
            <a:chExt cx="6918412" cy="3895725"/>
          </a:xfrm>
        </p:grpSpPr>
        <p:pic>
          <p:nvPicPr>
            <p:cNvPr id="5122" name="Picture 2" descr="Tobii Eye Tracker 5">
              <a:hlinkClick r:id="rId3"/>
              <a:extLst>
                <a:ext uri="{FF2B5EF4-FFF2-40B4-BE49-F238E27FC236}">
                  <a16:creationId xmlns:a16="http://schemas.microsoft.com/office/drawing/2014/main" id="{520CD478-CC90-4FF7-965C-49026E0AA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212" y="2028825"/>
              <a:ext cx="6918412" cy="38957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hlinkClick r:id="rId3"/>
              <a:extLst>
                <a:ext uri="{FF2B5EF4-FFF2-40B4-BE49-F238E27FC236}">
                  <a16:creationId xmlns:a16="http://schemas.microsoft.com/office/drawing/2014/main" id="{EF0FFCC5-E435-F6C5-C3C2-0931464572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212" y="5365574"/>
              <a:ext cx="576263" cy="558975"/>
            </a:xfrm>
            <a:prstGeom prst="rect">
              <a:avLst/>
            </a:prstGeom>
          </p:spPr>
        </p:pic>
      </p:grpSp>
    </p:spTree>
    <p:extLst>
      <p:ext uri="{BB962C8B-B14F-4D97-AF65-F5344CB8AC3E}">
        <p14:creationId xmlns:p14="http://schemas.microsoft.com/office/powerpoint/2010/main" val="87014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0576A6E-1037-475F-BFF7-51F6352CBD19}"/>
              </a:ext>
            </a:extLst>
          </p:cNvPr>
          <p:cNvSpPr txBox="1">
            <a:spLocks/>
          </p:cNvSpPr>
          <p:nvPr/>
        </p:nvSpPr>
        <p:spPr>
          <a:xfrm>
            <a:off x="904875" y="517525"/>
            <a:ext cx="10601325" cy="1358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Palju võiks maksta laiatarbe silmaandur?</a:t>
            </a:r>
            <a:endParaRPr lang="en-GB" b="1" dirty="0"/>
          </a:p>
        </p:txBody>
      </p:sp>
      <p:pic>
        <p:nvPicPr>
          <p:cNvPr id="5122" name="Picture 2" descr="Tobii Eye Tracker 5">
            <a:extLst>
              <a:ext uri="{FF2B5EF4-FFF2-40B4-BE49-F238E27FC236}">
                <a16:creationId xmlns:a16="http://schemas.microsoft.com/office/drawing/2014/main" id="{520CD478-CC90-4FF7-965C-49026E0AA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12" y="2028825"/>
            <a:ext cx="6918412" cy="38957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85B6E7D-B424-4C8A-B5E8-C365CD9BA934}"/>
              </a:ext>
            </a:extLst>
          </p:cNvPr>
          <p:cNvSpPr/>
          <p:nvPr/>
        </p:nvSpPr>
        <p:spPr>
          <a:xfrm>
            <a:off x="8052078" y="2351643"/>
            <a:ext cx="3692248" cy="1938992"/>
          </a:xfrm>
          <a:prstGeom prst="rect">
            <a:avLst/>
          </a:prstGeom>
        </p:spPr>
        <p:txBody>
          <a:bodyPr wrap="square">
            <a:spAutoFit/>
          </a:bodyPr>
          <a:lstStyle/>
          <a:p>
            <a:r>
              <a:rPr lang="et-EE" sz="2000" dirty="0">
                <a:solidFill>
                  <a:srgbClr val="000000"/>
                </a:solidFill>
                <a:latin typeface="Roboto"/>
              </a:rPr>
              <a:t>Keskmine brutopalk: </a:t>
            </a:r>
            <a:r>
              <a:rPr lang="en-GB" sz="2000" b="0" i="0" dirty="0">
                <a:solidFill>
                  <a:srgbClr val="000000"/>
                </a:solidFill>
                <a:effectLst/>
                <a:latin typeface="Roboto" panose="02000000000000000000" pitchFamily="2" charset="0"/>
              </a:rPr>
              <a:t>1754</a:t>
            </a:r>
            <a:endParaRPr lang="et-EE" sz="2000" b="0" i="0" dirty="0">
              <a:solidFill>
                <a:srgbClr val="000000"/>
              </a:solidFill>
              <a:effectLst/>
              <a:latin typeface="Roboto" panose="02000000000000000000" pitchFamily="2" charset="0"/>
            </a:endParaRPr>
          </a:p>
          <a:p>
            <a:endParaRPr lang="et-EE" sz="2000" dirty="0">
              <a:solidFill>
                <a:srgbClr val="000000"/>
              </a:solidFill>
              <a:latin typeface="Roboto"/>
            </a:endParaRPr>
          </a:p>
          <a:p>
            <a:r>
              <a:rPr lang="et-EE" sz="2000" dirty="0" err="1">
                <a:solidFill>
                  <a:srgbClr val="000000"/>
                </a:solidFill>
                <a:latin typeface="Roboto"/>
              </a:rPr>
              <a:t>Tobii</a:t>
            </a:r>
            <a:r>
              <a:rPr lang="et-EE" sz="2000" dirty="0">
                <a:solidFill>
                  <a:srgbClr val="000000"/>
                </a:solidFill>
                <a:latin typeface="Roboto"/>
              </a:rPr>
              <a:t> </a:t>
            </a:r>
            <a:r>
              <a:rPr lang="et-EE" sz="2000" dirty="0" err="1">
                <a:solidFill>
                  <a:srgbClr val="000000"/>
                </a:solidFill>
                <a:latin typeface="Roboto"/>
              </a:rPr>
              <a:t>Eye</a:t>
            </a:r>
            <a:r>
              <a:rPr lang="et-EE" sz="2000" dirty="0">
                <a:solidFill>
                  <a:srgbClr val="000000"/>
                </a:solidFill>
                <a:latin typeface="Roboto"/>
              </a:rPr>
              <a:t> </a:t>
            </a:r>
            <a:r>
              <a:rPr lang="et-EE" sz="2000" dirty="0" err="1">
                <a:solidFill>
                  <a:srgbClr val="000000"/>
                </a:solidFill>
                <a:latin typeface="Roboto"/>
              </a:rPr>
              <a:t>Tracker</a:t>
            </a:r>
            <a:r>
              <a:rPr lang="et-EE" sz="2000" dirty="0">
                <a:solidFill>
                  <a:srgbClr val="000000"/>
                </a:solidFill>
                <a:latin typeface="Roboto"/>
              </a:rPr>
              <a:t> 5: 229 eurot</a:t>
            </a:r>
          </a:p>
          <a:p>
            <a:r>
              <a:rPr lang="et-EE" sz="2000" dirty="0">
                <a:solidFill>
                  <a:srgbClr val="000000"/>
                </a:solidFill>
                <a:latin typeface="Roboto"/>
              </a:rPr>
              <a:t> </a:t>
            </a:r>
          </a:p>
          <a:p>
            <a:r>
              <a:rPr lang="et-EE" sz="2000" dirty="0">
                <a:solidFill>
                  <a:srgbClr val="000000"/>
                </a:solidFill>
                <a:latin typeface="Roboto"/>
              </a:rPr>
              <a:t>(so u 13% keskmisest brutopalgast)</a:t>
            </a:r>
            <a:endParaRPr lang="en-GB" sz="2000" dirty="0"/>
          </a:p>
        </p:txBody>
      </p:sp>
    </p:spTree>
    <p:extLst>
      <p:ext uri="{BB962C8B-B14F-4D97-AF65-F5344CB8AC3E}">
        <p14:creationId xmlns:p14="http://schemas.microsoft.com/office/powerpoint/2010/main" val="3853881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OptiKey handless demo">
            <a:extLst>
              <a:ext uri="{FF2B5EF4-FFF2-40B4-BE49-F238E27FC236}">
                <a16:creationId xmlns:a16="http://schemas.microsoft.com/office/drawing/2014/main" id="{15956577-D919-432B-8E6E-CAF24C037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1867" y="2273499"/>
            <a:ext cx="5598579" cy="31492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ephen Hawking">
            <a:extLst>
              <a:ext uri="{FF2B5EF4-FFF2-40B4-BE49-F238E27FC236}">
                <a16:creationId xmlns:a16="http://schemas.microsoft.com/office/drawing/2014/main" id="{AE35247E-7EFD-4728-BB40-BBE5FB06B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774" y="2258018"/>
            <a:ext cx="4219575" cy="31646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BA96A9-5EEB-41AB-A689-629175A0A829}"/>
              </a:ext>
            </a:extLst>
          </p:cNvPr>
          <p:cNvSpPr/>
          <p:nvPr/>
        </p:nvSpPr>
        <p:spPr>
          <a:xfrm>
            <a:off x="866774" y="5558909"/>
            <a:ext cx="3042371" cy="646331"/>
          </a:xfrm>
          <a:prstGeom prst="rect">
            <a:avLst/>
          </a:prstGeom>
        </p:spPr>
        <p:txBody>
          <a:bodyPr wrap="none">
            <a:spAutoFit/>
          </a:bodyPr>
          <a:lstStyle/>
          <a:p>
            <a:r>
              <a:rPr lang="en-GB" b="1" dirty="0">
                <a:solidFill>
                  <a:srgbClr val="202122"/>
                </a:solidFill>
                <a:latin typeface="Arial" panose="020B0604020202020204" pitchFamily="34" charset="0"/>
              </a:rPr>
              <a:t>Stephen William Hawking</a:t>
            </a:r>
            <a:r>
              <a:rPr lang="et-EE" b="1" dirty="0">
                <a:solidFill>
                  <a:srgbClr val="202122"/>
                </a:solidFill>
                <a:latin typeface="Arial" panose="020B0604020202020204" pitchFamily="34" charset="0"/>
              </a:rPr>
              <a:t> </a:t>
            </a:r>
          </a:p>
          <a:p>
            <a:r>
              <a:rPr lang="et-EE" b="1" dirty="0">
                <a:solidFill>
                  <a:srgbClr val="202122"/>
                </a:solidFill>
                <a:latin typeface="Arial" panose="020B0604020202020204" pitchFamily="34" charset="0"/>
              </a:rPr>
              <a:t>(1942-2018)</a:t>
            </a:r>
            <a:r>
              <a:rPr lang="en-GB" dirty="0">
                <a:solidFill>
                  <a:srgbClr val="202122"/>
                </a:solidFill>
                <a:latin typeface="Arial" panose="020B0604020202020204" pitchFamily="34" charset="0"/>
              </a:rPr>
              <a:t> </a:t>
            </a:r>
            <a:endParaRPr lang="en-GB" dirty="0"/>
          </a:p>
        </p:txBody>
      </p:sp>
      <p:sp>
        <p:nvSpPr>
          <p:cNvPr id="6" name="Rectangle 5">
            <a:extLst>
              <a:ext uri="{FF2B5EF4-FFF2-40B4-BE49-F238E27FC236}">
                <a16:creationId xmlns:a16="http://schemas.microsoft.com/office/drawing/2014/main" id="{47B42A11-9514-4BD1-AB9E-9ECE69398CFD}"/>
              </a:ext>
            </a:extLst>
          </p:cNvPr>
          <p:cNvSpPr/>
          <p:nvPr/>
        </p:nvSpPr>
        <p:spPr>
          <a:xfrm>
            <a:off x="5543549" y="5558908"/>
            <a:ext cx="4057521" cy="369332"/>
          </a:xfrm>
          <a:prstGeom prst="rect">
            <a:avLst/>
          </a:prstGeom>
        </p:spPr>
        <p:txBody>
          <a:bodyPr wrap="none">
            <a:spAutoFit/>
          </a:bodyPr>
          <a:lstStyle/>
          <a:p>
            <a:r>
              <a:rPr lang="en-GB" b="1" dirty="0">
                <a:solidFill>
                  <a:srgbClr val="202122"/>
                </a:solidFill>
                <a:latin typeface="Arial" panose="020B0604020202020204" pitchFamily="34" charset="0"/>
              </a:rPr>
              <a:t>Julius Sweetland</a:t>
            </a:r>
            <a:r>
              <a:rPr lang="et-EE" b="1" dirty="0">
                <a:solidFill>
                  <a:srgbClr val="202122"/>
                </a:solidFill>
                <a:latin typeface="Arial" panose="020B0604020202020204" pitchFamily="34" charset="0"/>
              </a:rPr>
              <a:t> (1983) ja </a:t>
            </a:r>
            <a:r>
              <a:rPr lang="et-EE" b="1" dirty="0" err="1">
                <a:solidFill>
                  <a:srgbClr val="202122"/>
                </a:solidFill>
                <a:latin typeface="Arial" panose="020B0604020202020204" pitchFamily="34" charset="0"/>
              </a:rPr>
              <a:t>OptiKey</a:t>
            </a:r>
            <a:r>
              <a:rPr lang="en-GB" dirty="0">
                <a:solidFill>
                  <a:srgbClr val="202122"/>
                </a:solidFill>
                <a:latin typeface="Arial" panose="020B0604020202020204" pitchFamily="34" charset="0"/>
              </a:rPr>
              <a:t> </a:t>
            </a:r>
            <a:endParaRPr lang="en-GB" dirty="0"/>
          </a:p>
        </p:txBody>
      </p:sp>
      <p:sp>
        <p:nvSpPr>
          <p:cNvPr id="7" name="Title 1">
            <a:extLst>
              <a:ext uri="{FF2B5EF4-FFF2-40B4-BE49-F238E27FC236}">
                <a16:creationId xmlns:a16="http://schemas.microsoft.com/office/drawing/2014/main" id="{AD33E5A0-C3BF-4328-B6A2-FC6BA1D171CE}"/>
              </a:ext>
            </a:extLst>
          </p:cNvPr>
          <p:cNvSpPr txBox="1">
            <a:spLocks/>
          </p:cNvSpPr>
          <p:nvPr/>
        </p:nvSpPr>
        <p:spPr>
          <a:xfrm>
            <a:off x="904875" y="517525"/>
            <a:ext cx="10601325" cy="1358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Psühholoogi ja psühholoogia roll füsioloogiliste mõõtmiste rakendamisel</a:t>
            </a:r>
            <a:endParaRPr lang="en-GB" b="1" dirty="0"/>
          </a:p>
        </p:txBody>
      </p:sp>
      <p:pic>
        <p:nvPicPr>
          <p:cNvPr id="8" name="Picture 7" descr="Icon&#10;&#10;Description automatically generated">
            <a:hlinkClick r:id="rId5"/>
            <a:extLst>
              <a:ext uri="{FF2B5EF4-FFF2-40B4-BE49-F238E27FC236}">
                <a16:creationId xmlns:a16="http://schemas.microsoft.com/office/drawing/2014/main" id="{D689D86B-8CC7-918C-3FA7-8EC788365C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8037" y="5558908"/>
            <a:ext cx="899534" cy="872548"/>
          </a:xfrm>
          <a:prstGeom prst="rect">
            <a:avLst/>
          </a:prstGeom>
        </p:spPr>
      </p:pic>
    </p:spTree>
    <p:extLst>
      <p:ext uri="{BB962C8B-B14F-4D97-AF65-F5344CB8AC3E}">
        <p14:creationId xmlns:p14="http://schemas.microsoft.com/office/powerpoint/2010/main" val="3201799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lstStyle/>
          <a:p>
            <a:r>
              <a:rPr lang="et-EE" b="1" dirty="0"/>
              <a:t>Psühhofüsioloogia (definitsioon)</a:t>
            </a:r>
            <a:endParaRPr lang="en-GB" b="1" dirty="0"/>
          </a:p>
        </p:txBody>
      </p:sp>
      <p:sp>
        <p:nvSpPr>
          <p:cNvPr id="3" name="Content Placeholder 2">
            <a:extLst>
              <a:ext uri="{FF2B5EF4-FFF2-40B4-BE49-F238E27FC236}">
                <a16:creationId xmlns:a16="http://schemas.microsoft.com/office/drawing/2014/main" id="{8214330F-58A9-43EB-9CE0-3ADBB29FED09}"/>
              </a:ext>
            </a:extLst>
          </p:cNvPr>
          <p:cNvSpPr>
            <a:spLocks noGrp="1"/>
          </p:cNvSpPr>
          <p:nvPr>
            <p:ph idx="1"/>
          </p:nvPr>
        </p:nvSpPr>
        <p:spPr>
          <a:xfrm>
            <a:off x="838200" y="1825625"/>
            <a:ext cx="8582025" cy="4351338"/>
          </a:xfrm>
        </p:spPr>
        <p:txBody>
          <a:bodyPr>
            <a:normAutofit/>
          </a:bodyPr>
          <a:lstStyle/>
          <a:p>
            <a:pPr marL="0" indent="0">
              <a:buNone/>
            </a:pPr>
            <a:r>
              <a:rPr lang="et-EE" dirty="0"/>
              <a:t>Psühhofüsioloogia (kr. </a:t>
            </a:r>
            <a:r>
              <a:rPr lang="en-GB" i="1" dirty="0" err="1"/>
              <a:t>psȳkhē</a:t>
            </a:r>
            <a:r>
              <a:rPr lang="et-EE" i="1" dirty="0"/>
              <a:t> (hing), </a:t>
            </a:r>
            <a:r>
              <a:rPr lang="el-GR" i="1" dirty="0"/>
              <a:t>φύσις</a:t>
            </a:r>
            <a:r>
              <a:rPr lang="et-EE" i="1" dirty="0"/>
              <a:t> (loodus, päritolu), </a:t>
            </a:r>
            <a:r>
              <a:rPr lang="el-GR" i="1" dirty="0"/>
              <a:t>-λογία</a:t>
            </a:r>
            <a:r>
              <a:rPr lang="et-EE" i="1" dirty="0"/>
              <a:t> (õpetus)</a:t>
            </a:r>
            <a:r>
              <a:rPr lang="et-EE" dirty="0"/>
              <a:t>) on psühholoogia haru, mis uurib seda, kuidas keha ja psüühika üksteist mõjutavad. Psühhofüsioloogia võtab eelduseks, et kõik käitumuslikud, kognitiivsed või emotsionaalsed protsessid peegelduvad füsioloogilistes protsessides. </a:t>
            </a:r>
          </a:p>
        </p:txBody>
      </p:sp>
    </p:spTree>
    <p:extLst>
      <p:ext uri="{BB962C8B-B14F-4D97-AF65-F5344CB8AC3E}">
        <p14:creationId xmlns:p14="http://schemas.microsoft.com/office/powerpoint/2010/main" val="2202934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B727F4E-7308-4254-B146-F03A15FA317B}"/>
              </a:ext>
            </a:extLst>
          </p:cNvPr>
          <p:cNvCxnSpPr/>
          <p:nvPr/>
        </p:nvCxnSpPr>
        <p:spPr>
          <a:xfrm flipV="1">
            <a:off x="5686425" y="3562350"/>
            <a:ext cx="1400175" cy="733425"/>
          </a:xfrm>
          <a:prstGeom prst="line">
            <a:avLst/>
          </a:prstGeom>
          <a:ln>
            <a:prstDash val="dash"/>
          </a:ln>
        </p:spPr>
        <p:style>
          <a:lnRef idx="3">
            <a:schemeClr val="accent6"/>
          </a:lnRef>
          <a:fillRef idx="0">
            <a:schemeClr val="accent6"/>
          </a:fillRef>
          <a:effectRef idx="2">
            <a:schemeClr val="accent6"/>
          </a:effectRef>
          <a:fontRef idx="minor">
            <a:schemeClr val="tx1"/>
          </a:fontRef>
        </p:style>
      </p:cxnSp>
      <p:grpSp>
        <p:nvGrpSpPr>
          <p:cNvPr id="7" name="Group 6">
            <a:extLst>
              <a:ext uri="{FF2B5EF4-FFF2-40B4-BE49-F238E27FC236}">
                <a16:creationId xmlns:a16="http://schemas.microsoft.com/office/drawing/2014/main" id="{CBC1EE17-1E72-432D-B717-407889C274A7}"/>
              </a:ext>
            </a:extLst>
          </p:cNvPr>
          <p:cNvGrpSpPr/>
          <p:nvPr/>
        </p:nvGrpSpPr>
        <p:grpSpPr>
          <a:xfrm>
            <a:off x="3750469" y="980023"/>
            <a:ext cx="6672262" cy="5442767"/>
            <a:chOff x="3398044" y="1100137"/>
            <a:chExt cx="6672262" cy="5442767"/>
          </a:xfrm>
        </p:grpSpPr>
        <p:pic>
          <p:nvPicPr>
            <p:cNvPr id="2" name="Picture 1">
              <a:extLst>
                <a:ext uri="{FF2B5EF4-FFF2-40B4-BE49-F238E27FC236}">
                  <a16:creationId xmlns:a16="http://schemas.microsoft.com/office/drawing/2014/main" id="{590BB8A9-445C-4F58-A733-C924D10F8C96}"/>
                </a:ext>
              </a:extLst>
            </p:cNvPr>
            <p:cNvPicPr>
              <a:picLocks noChangeAspect="1"/>
            </p:cNvPicPr>
            <p:nvPr/>
          </p:nvPicPr>
          <p:blipFill>
            <a:blip r:embed="rId2"/>
            <a:stretch>
              <a:fillRect/>
            </a:stretch>
          </p:blipFill>
          <p:spPr>
            <a:xfrm>
              <a:off x="3398044" y="1100137"/>
              <a:ext cx="6672262" cy="5442767"/>
            </a:xfrm>
            <a:prstGeom prst="rect">
              <a:avLst/>
            </a:prstGeom>
          </p:spPr>
        </p:pic>
        <p:sp>
          <p:nvSpPr>
            <p:cNvPr id="6" name="TextBox 5">
              <a:extLst>
                <a:ext uri="{FF2B5EF4-FFF2-40B4-BE49-F238E27FC236}">
                  <a16:creationId xmlns:a16="http://schemas.microsoft.com/office/drawing/2014/main" id="{444999C1-8939-41FB-A9BC-2C9B48E98F9E}"/>
                </a:ext>
              </a:extLst>
            </p:cNvPr>
            <p:cNvSpPr txBox="1"/>
            <p:nvPr/>
          </p:nvSpPr>
          <p:spPr>
            <a:xfrm>
              <a:off x="3514727" y="2952750"/>
              <a:ext cx="1759743" cy="369332"/>
            </a:xfrm>
            <a:prstGeom prst="rect">
              <a:avLst/>
            </a:prstGeom>
            <a:solidFill>
              <a:schemeClr val="bg1"/>
            </a:solidFill>
          </p:spPr>
          <p:txBody>
            <a:bodyPr wrap="square" rtlCol="0">
              <a:spAutoFit/>
            </a:bodyPr>
            <a:lstStyle/>
            <a:p>
              <a:r>
                <a:rPr lang="et-EE" dirty="0"/>
                <a:t>Zygomatic major</a:t>
              </a:r>
              <a:endParaRPr lang="en-GB" dirty="0"/>
            </a:p>
          </p:txBody>
        </p:sp>
      </p:grpSp>
      <p:sp>
        <p:nvSpPr>
          <p:cNvPr id="3" name="Rectangle 11">
            <a:extLst>
              <a:ext uri="{FF2B5EF4-FFF2-40B4-BE49-F238E27FC236}">
                <a16:creationId xmlns:a16="http://schemas.microsoft.com/office/drawing/2014/main" id="{3B34F55E-D99A-45BB-AC9B-9C75435433B2}"/>
              </a:ext>
            </a:extLst>
          </p:cNvPr>
          <p:cNvSpPr>
            <a:spLocks noChangeArrowheads="1"/>
          </p:cNvSpPr>
          <p:nvPr/>
        </p:nvSpPr>
        <p:spPr bwMode="auto">
          <a:xfrm>
            <a:off x="704850" y="4773613"/>
            <a:ext cx="474345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lvl="1" eaLnBrk="1" hangingPunct="1">
              <a:spcBef>
                <a:spcPct val="0"/>
              </a:spcBef>
              <a:buFontTx/>
              <a:buNone/>
            </a:pPr>
            <a:r>
              <a:rPr lang="et-EE" altLang="en-US" sz="2000" b="1" i="1" dirty="0">
                <a:latin typeface="Calibri" panose="020F0502020204030204" pitchFamily="34" charset="0"/>
                <a:cs typeface="Calibri" panose="020F0502020204030204" pitchFamily="34" charset="0"/>
              </a:rPr>
              <a:t>Zygomatic major</a:t>
            </a:r>
          </a:p>
          <a:p>
            <a:pPr marL="0" lvl="1" eaLnBrk="1" hangingPunct="1">
              <a:spcBef>
                <a:spcPct val="0"/>
              </a:spcBef>
              <a:buFontTx/>
              <a:buNone/>
            </a:pPr>
            <a:r>
              <a:rPr lang="et-EE" altLang="en-US" sz="2000" dirty="0">
                <a:latin typeface="Calibri" panose="020F0502020204030204" pitchFamily="34" charset="0"/>
                <a:cs typeface="Calibri" panose="020F0502020204030204" pitchFamily="34" charset="0"/>
              </a:rPr>
              <a:t>Kujuteldav joon suunurgast „kõrvaesisesse lohku“. Esimene elektrood sel joonel 2,5 cm suunurgast, teine 2 cm esimesest.</a:t>
            </a:r>
          </a:p>
        </p:txBody>
      </p:sp>
    </p:spTree>
    <p:extLst>
      <p:ext uri="{BB962C8B-B14F-4D97-AF65-F5344CB8AC3E}">
        <p14:creationId xmlns:p14="http://schemas.microsoft.com/office/powerpoint/2010/main" val="2931343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458" b="1172"/>
          <a:stretch/>
        </p:blipFill>
        <p:spPr>
          <a:xfrm>
            <a:off x="2981325" y="785812"/>
            <a:ext cx="6200775" cy="5224463"/>
          </a:xfrm>
          <a:prstGeom prst="rect">
            <a:avLst/>
          </a:prstGeom>
        </p:spPr>
      </p:pic>
    </p:spTree>
    <p:extLst>
      <p:ext uri="{BB962C8B-B14F-4D97-AF65-F5344CB8AC3E}">
        <p14:creationId xmlns:p14="http://schemas.microsoft.com/office/powerpoint/2010/main" val="2092249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912" y="415790"/>
            <a:ext cx="11058525" cy="646331"/>
          </a:xfrm>
          <a:prstGeom prst="rect">
            <a:avLst/>
          </a:prstGeom>
        </p:spPr>
        <p:txBody>
          <a:bodyPr wrap="square">
            <a:spAutoFit/>
          </a:bodyPr>
          <a:lstStyle/>
          <a:p>
            <a:r>
              <a:rPr lang="et-EE" sz="3600" b="1" dirty="0"/>
              <a:t>Afektiarvutus: masinõppe rakendusi </a:t>
            </a:r>
            <a:r>
              <a:rPr lang="et-EE" sz="3600" b="1" dirty="0" err="1"/>
              <a:t>psühhosfüsioloogias</a:t>
            </a:r>
            <a:endParaRPr lang="et-EE" sz="3600" dirty="0"/>
          </a:p>
        </p:txBody>
      </p:sp>
      <p:sp>
        <p:nvSpPr>
          <p:cNvPr id="3" name="Rectangle 2"/>
          <p:cNvSpPr/>
          <p:nvPr/>
        </p:nvSpPr>
        <p:spPr>
          <a:xfrm>
            <a:off x="2852174" y="2591485"/>
            <a:ext cx="6096000" cy="2677656"/>
          </a:xfrm>
          <a:prstGeom prst="rect">
            <a:avLst/>
          </a:prstGeom>
        </p:spPr>
        <p:txBody>
          <a:bodyPr>
            <a:spAutoFit/>
          </a:bodyPr>
          <a:lstStyle/>
          <a:p>
            <a:r>
              <a:rPr lang="et-EE" sz="2400" b="1" dirty="0" err="1"/>
              <a:t>Gholamreza</a:t>
            </a:r>
            <a:r>
              <a:rPr lang="et-EE" sz="2400" b="1" dirty="0"/>
              <a:t> </a:t>
            </a:r>
            <a:r>
              <a:rPr lang="et-EE" sz="2400" b="1" dirty="0" err="1"/>
              <a:t>Anbarjafari</a:t>
            </a:r>
            <a:r>
              <a:rPr lang="et-EE" sz="2400" b="1" dirty="0"/>
              <a:t> (</a:t>
            </a:r>
            <a:r>
              <a:rPr lang="et-EE" sz="2400" b="1" dirty="0" err="1"/>
              <a:t>Shahab</a:t>
            </a:r>
            <a:r>
              <a:rPr lang="et-EE" sz="2400" b="1" dirty="0"/>
              <a:t>) </a:t>
            </a:r>
            <a:r>
              <a:rPr lang="et-EE" sz="2400" dirty="0"/>
              <a:t>on Tartu Ülikooli tehnoloogiainstituudi masinnägemise professor.</a:t>
            </a:r>
          </a:p>
          <a:p>
            <a:endParaRPr lang="et-EE" sz="2400" dirty="0"/>
          </a:p>
          <a:p>
            <a:r>
              <a:rPr lang="et-EE" sz="2400" b="1" dirty="0"/>
              <a:t>Kairi Kreegipuu </a:t>
            </a:r>
            <a:r>
              <a:rPr lang="et-EE" sz="2400" dirty="0"/>
              <a:t>Tartu Ülikooli psühholoogia instituudi eksperimentaalpsühholoogia professor.</a:t>
            </a:r>
          </a:p>
        </p:txBody>
      </p:sp>
      <p:grpSp>
        <p:nvGrpSpPr>
          <p:cNvPr id="11" name="Group 10">
            <a:extLst>
              <a:ext uri="{FF2B5EF4-FFF2-40B4-BE49-F238E27FC236}">
                <a16:creationId xmlns:a16="http://schemas.microsoft.com/office/drawing/2014/main" id="{4275912E-44F2-4E90-555D-F9DE7E0F6358}"/>
              </a:ext>
            </a:extLst>
          </p:cNvPr>
          <p:cNvGrpSpPr/>
          <p:nvPr/>
        </p:nvGrpSpPr>
        <p:grpSpPr>
          <a:xfrm>
            <a:off x="1044998" y="2186093"/>
            <a:ext cx="1579863" cy="1781703"/>
            <a:chOff x="410862" y="2748068"/>
            <a:chExt cx="1579863" cy="1781703"/>
          </a:xfrm>
        </p:grpSpPr>
        <p:pic>
          <p:nvPicPr>
            <p:cNvPr id="1028" name="Picture 4">
              <a:hlinkClick r:id="rId3"/>
              <a:extLst>
                <a:ext uri="{FF2B5EF4-FFF2-40B4-BE49-F238E27FC236}">
                  <a16:creationId xmlns:a16="http://schemas.microsoft.com/office/drawing/2014/main" id="{7799E62C-9F91-43B9-96FF-61E1F215E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5" y="2748068"/>
              <a:ext cx="13525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hlinkClick r:id="rId3"/>
              <a:extLst>
                <a:ext uri="{FF2B5EF4-FFF2-40B4-BE49-F238E27FC236}">
                  <a16:creationId xmlns:a16="http://schemas.microsoft.com/office/drawing/2014/main" id="{298A19C0-5B23-DF7B-0114-DB5F17C0C4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862" y="4088629"/>
              <a:ext cx="454786" cy="441142"/>
            </a:xfrm>
            <a:prstGeom prst="rect">
              <a:avLst/>
            </a:prstGeom>
          </p:spPr>
        </p:pic>
      </p:grpSp>
      <p:grpSp>
        <p:nvGrpSpPr>
          <p:cNvPr id="12" name="Group 11">
            <a:extLst>
              <a:ext uri="{FF2B5EF4-FFF2-40B4-BE49-F238E27FC236}">
                <a16:creationId xmlns:a16="http://schemas.microsoft.com/office/drawing/2014/main" id="{68971FEC-F924-1015-17FC-DD305BEB1E1B}"/>
              </a:ext>
            </a:extLst>
          </p:cNvPr>
          <p:cNvGrpSpPr/>
          <p:nvPr/>
        </p:nvGrpSpPr>
        <p:grpSpPr>
          <a:xfrm>
            <a:off x="1005048" y="4130249"/>
            <a:ext cx="1534088" cy="2030659"/>
            <a:chOff x="370912" y="4692224"/>
            <a:chExt cx="1534088" cy="2030659"/>
          </a:xfrm>
        </p:grpSpPr>
        <p:pic>
          <p:nvPicPr>
            <p:cNvPr id="1026" name="Picture 2">
              <a:hlinkClick r:id="rId6"/>
              <a:extLst>
                <a:ext uri="{FF2B5EF4-FFF2-40B4-BE49-F238E27FC236}">
                  <a16:creationId xmlns:a16="http://schemas.microsoft.com/office/drawing/2014/main" id="{2BECA70F-485D-4CBB-BEB4-42027F468D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175" y="4692224"/>
              <a:ext cx="1266825" cy="18726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con&#10;&#10;Description automatically generated">
              <a:hlinkClick r:id="rId6"/>
              <a:extLst>
                <a:ext uri="{FF2B5EF4-FFF2-40B4-BE49-F238E27FC236}">
                  <a16:creationId xmlns:a16="http://schemas.microsoft.com/office/drawing/2014/main" id="{D2BFBD83-81A6-A677-8CCA-70D7A10AF0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912" y="6281741"/>
              <a:ext cx="454786" cy="441142"/>
            </a:xfrm>
            <a:prstGeom prst="rect">
              <a:avLst/>
            </a:prstGeom>
          </p:spPr>
        </p:pic>
      </p:grpSp>
    </p:spTree>
    <p:extLst>
      <p:ext uri="{BB962C8B-B14F-4D97-AF65-F5344CB8AC3E}">
        <p14:creationId xmlns:p14="http://schemas.microsoft.com/office/powerpoint/2010/main" val="1568088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563" y="1805315"/>
            <a:ext cx="3736288" cy="3532491"/>
          </a:xfrm>
          <a:prstGeom prst="rect">
            <a:avLst/>
          </a:prstGeom>
        </p:spPr>
      </p:pic>
      <p:pic>
        <p:nvPicPr>
          <p:cNvPr id="5" name="Picture 4">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1349" y="1795052"/>
            <a:ext cx="5357125" cy="3542754"/>
          </a:xfrm>
          <a:prstGeom prst="rect">
            <a:avLst/>
          </a:prstGeom>
        </p:spPr>
      </p:pic>
      <p:sp>
        <p:nvSpPr>
          <p:cNvPr id="7" name="Rectangle 6"/>
          <p:cNvSpPr/>
          <p:nvPr/>
        </p:nvSpPr>
        <p:spPr>
          <a:xfrm>
            <a:off x="1054787" y="798468"/>
            <a:ext cx="4502515" cy="523220"/>
          </a:xfrm>
          <a:prstGeom prst="rect">
            <a:avLst/>
          </a:prstGeom>
        </p:spPr>
        <p:txBody>
          <a:bodyPr wrap="none">
            <a:spAutoFit/>
          </a:bodyPr>
          <a:lstStyle/>
          <a:p>
            <a:r>
              <a:rPr lang="de-DE" sz="2800" dirty="0"/>
              <a:t>David Hubel </a:t>
            </a:r>
            <a:r>
              <a:rPr lang="et-EE" sz="2800" dirty="0"/>
              <a:t>ja</a:t>
            </a:r>
            <a:r>
              <a:rPr lang="de-DE" sz="2800" dirty="0"/>
              <a:t> Torsten Wiesel</a:t>
            </a:r>
            <a:endParaRPr lang="et-EE" sz="2800" dirty="0"/>
          </a:p>
        </p:txBody>
      </p:sp>
      <p:sp>
        <p:nvSpPr>
          <p:cNvPr id="3" name="Rectangle 2">
            <a:extLst>
              <a:ext uri="{FF2B5EF4-FFF2-40B4-BE49-F238E27FC236}">
                <a16:creationId xmlns:a16="http://schemas.microsoft.com/office/drawing/2014/main" id="{AEC608D3-F91D-4A8B-9CF2-F54095BAB35D}"/>
              </a:ext>
            </a:extLst>
          </p:cNvPr>
          <p:cNvSpPr/>
          <p:nvPr/>
        </p:nvSpPr>
        <p:spPr>
          <a:xfrm>
            <a:off x="1126913" y="5636767"/>
            <a:ext cx="4196662" cy="646331"/>
          </a:xfrm>
          <a:prstGeom prst="rect">
            <a:avLst/>
          </a:prstGeom>
        </p:spPr>
        <p:txBody>
          <a:bodyPr wrap="none">
            <a:spAutoFit/>
          </a:bodyPr>
          <a:lstStyle/>
          <a:p>
            <a:r>
              <a:rPr lang="et-EE" dirty="0"/>
              <a:t>(</a:t>
            </a:r>
            <a:r>
              <a:rPr lang="en-GB" dirty="0" err="1"/>
              <a:t>Gleitman</a:t>
            </a:r>
            <a:r>
              <a:rPr lang="et-EE" dirty="0"/>
              <a:t>, </a:t>
            </a:r>
            <a:r>
              <a:rPr lang="en-GB" dirty="0"/>
              <a:t>Reisberg, &amp; Gross, 2003</a:t>
            </a:r>
            <a:r>
              <a:rPr lang="et-EE" dirty="0"/>
              <a:t>, lk 210</a:t>
            </a:r>
            <a:r>
              <a:rPr lang="en-GB" dirty="0"/>
              <a:t>)</a:t>
            </a:r>
            <a:endParaRPr lang="et-EE" dirty="0"/>
          </a:p>
          <a:p>
            <a:r>
              <a:rPr lang="et-EE" dirty="0"/>
              <a:t>(Allik, 1975)</a:t>
            </a:r>
            <a:r>
              <a:rPr lang="en-GB" dirty="0"/>
              <a:t> </a:t>
            </a:r>
          </a:p>
        </p:txBody>
      </p:sp>
      <p:pic>
        <p:nvPicPr>
          <p:cNvPr id="8" name="Picture 7" descr="Icon&#10;&#10;Description automatically generated">
            <a:hlinkClick r:id="rId4"/>
            <a:extLst>
              <a:ext uri="{FF2B5EF4-FFF2-40B4-BE49-F238E27FC236}">
                <a16:creationId xmlns:a16="http://schemas.microsoft.com/office/drawing/2014/main" id="{987EE7FF-FEAC-F724-1693-43541F4446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9852" y="4848423"/>
            <a:ext cx="658622" cy="638863"/>
          </a:xfrm>
          <a:prstGeom prst="rect">
            <a:avLst/>
          </a:prstGeom>
        </p:spPr>
      </p:pic>
    </p:spTree>
    <p:extLst>
      <p:ext uri="{BB962C8B-B14F-4D97-AF65-F5344CB8AC3E}">
        <p14:creationId xmlns:p14="http://schemas.microsoft.com/office/powerpoint/2010/main" val="2707105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lstStyle/>
          <a:p>
            <a:r>
              <a:rPr lang="et-EE" b="1" dirty="0"/>
              <a:t>Psühhofüsioloogia: aken psüühikasse</a:t>
            </a:r>
            <a:endParaRPr lang="en-GB" b="1" dirty="0"/>
          </a:p>
        </p:txBody>
      </p:sp>
      <p:sp>
        <p:nvSpPr>
          <p:cNvPr id="3" name="Content Placeholder 2">
            <a:extLst>
              <a:ext uri="{FF2B5EF4-FFF2-40B4-BE49-F238E27FC236}">
                <a16:creationId xmlns:a16="http://schemas.microsoft.com/office/drawing/2014/main" id="{8214330F-58A9-43EB-9CE0-3ADBB29FED09}"/>
              </a:ext>
            </a:extLst>
          </p:cNvPr>
          <p:cNvSpPr>
            <a:spLocks noGrp="1"/>
          </p:cNvSpPr>
          <p:nvPr>
            <p:ph idx="1"/>
          </p:nvPr>
        </p:nvSpPr>
        <p:spPr>
          <a:xfrm>
            <a:off x="838200" y="1858565"/>
            <a:ext cx="6324600" cy="3140869"/>
          </a:xfrm>
        </p:spPr>
        <p:txBody>
          <a:bodyPr>
            <a:normAutofit/>
          </a:bodyPr>
          <a:lstStyle/>
          <a:p>
            <a:pPr marL="0" indent="0">
              <a:buNone/>
            </a:pPr>
            <a:r>
              <a:rPr lang="et-EE" dirty="0" err="1"/>
              <a:t>Psühhofüsioloogilised</a:t>
            </a:r>
            <a:r>
              <a:rPr lang="et-EE" dirty="0"/>
              <a:t> mõõtmised võimaldavad piiluda vaimsete protsesside peidetud kihtidesse, peegeldades mõnikord ka selliste mentaalsete protsesside kulgu, mis käitumises ei avaldu. </a:t>
            </a:r>
          </a:p>
        </p:txBody>
      </p:sp>
      <p:pic>
        <p:nvPicPr>
          <p:cNvPr id="5122" name="Picture 2">
            <a:extLst>
              <a:ext uri="{FF2B5EF4-FFF2-40B4-BE49-F238E27FC236}">
                <a16:creationId xmlns:a16="http://schemas.microsoft.com/office/drawing/2014/main" id="{D0234B5C-A1CA-4E29-953A-679A7E6E99D0}"/>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546180" y="1619249"/>
            <a:ext cx="3464719"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577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9D77F1-22A6-44A2-A089-9A33F3ABFEF0}"/>
              </a:ext>
            </a:extLst>
          </p:cNvPr>
          <p:cNvPicPr>
            <a:picLocks noChangeAspect="1"/>
          </p:cNvPicPr>
          <p:nvPr/>
        </p:nvPicPr>
        <p:blipFill rotWithShape="1">
          <a:blip r:embed="rId3"/>
          <a:srcRect t="29399"/>
          <a:stretch/>
        </p:blipFill>
        <p:spPr>
          <a:xfrm>
            <a:off x="1242335" y="2010966"/>
            <a:ext cx="9707330" cy="3786561"/>
          </a:xfrm>
          <a:prstGeom prst="rect">
            <a:avLst/>
          </a:prstGeom>
        </p:spPr>
      </p:pic>
    </p:spTree>
    <p:extLst>
      <p:ext uri="{BB962C8B-B14F-4D97-AF65-F5344CB8AC3E}">
        <p14:creationId xmlns:p14="http://schemas.microsoft.com/office/powerpoint/2010/main" val="3628669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lstStyle/>
          <a:p>
            <a:r>
              <a:rPr lang="et-EE" b="1" dirty="0"/>
              <a:t>Psühhofüsioloogia: aken psüühikasse</a:t>
            </a:r>
            <a:endParaRPr lang="en-GB" b="1" dirty="0"/>
          </a:p>
        </p:txBody>
      </p:sp>
      <p:sp>
        <p:nvSpPr>
          <p:cNvPr id="3" name="Content Placeholder 2">
            <a:extLst>
              <a:ext uri="{FF2B5EF4-FFF2-40B4-BE49-F238E27FC236}">
                <a16:creationId xmlns:a16="http://schemas.microsoft.com/office/drawing/2014/main" id="{8214330F-58A9-43EB-9CE0-3ADBB29FED09}"/>
              </a:ext>
            </a:extLst>
          </p:cNvPr>
          <p:cNvSpPr>
            <a:spLocks noGrp="1"/>
          </p:cNvSpPr>
          <p:nvPr>
            <p:ph idx="1"/>
          </p:nvPr>
        </p:nvSpPr>
        <p:spPr>
          <a:xfrm>
            <a:off x="838200" y="1858565"/>
            <a:ext cx="6572250" cy="4142185"/>
          </a:xfrm>
        </p:spPr>
        <p:txBody>
          <a:bodyPr>
            <a:normAutofit/>
          </a:bodyPr>
          <a:lstStyle/>
          <a:p>
            <a:pPr marL="0" indent="0">
              <a:buNone/>
            </a:pPr>
            <a:r>
              <a:rPr lang="et-EE" dirty="0"/>
              <a:t>Kui võrrelda </a:t>
            </a:r>
            <a:r>
              <a:rPr lang="et-EE" dirty="0" err="1"/>
              <a:t>psühhofüsioloogilisi</a:t>
            </a:r>
            <a:r>
              <a:rPr lang="et-EE" dirty="0"/>
              <a:t> mõõtmisi aknaga, siis on selge, et läbi sealt näeb, kuid klaas on paks ja tolmune, mistõttu valgust laseb ta läbi vaid valikuliselt ja objektide kontuuridki on enamasti hägused. </a:t>
            </a:r>
          </a:p>
          <a:p>
            <a:pPr marL="0" indent="0">
              <a:buNone/>
            </a:pPr>
            <a:r>
              <a:rPr lang="et-EE" dirty="0" err="1"/>
              <a:t>Psühhofüsioloogi</a:t>
            </a:r>
            <a:r>
              <a:rPr lang="et-EE" dirty="0"/>
              <a:t> alased oskused ja metodoloogilised tööriistad aitavad halva nähtavusega paremini toime tulla.</a:t>
            </a:r>
          </a:p>
        </p:txBody>
      </p:sp>
      <p:pic>
        <p:nvPicPr>
          <p:cNvPr id="5122" name="Picture 2">
            <a:extLst>
              <a:ext uri="{FF2B5EF4-FFF2-40B4-BE49-F238E27FC236}">
                <a16:creationId xmlns:a16="http://schemas.microsoft.com/office/drawing/2014/main" id="{D0234B5C-A1CA-4E29-953A-679A7E6E99D0}"/>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7546180" y="1619249"/>
            <a:ext cx="3464719" cy="461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040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a:xfrm>
            <a:off x="838200" y="374650"/>
            <a:ext cx="10515600" cy="1325563"/>
          </a:xfrm>
        </p:spPr>
        <p:txBody>
          <a:bodyPr/>
          <a:lstStyle/>
          <a:p>
            <a:r>
              <a:rPr lang="et-EE" b="1" dirty="0"/>
              <a:t>Sissejuhatus psühhofüsioloogia rakendustesse: eesmärgid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a:xfrm>
            <a:off x="838199" y="1978025"/>
            <a:ext cx="7686675" cy="4351338"/>
          </a:xfrm>
        </p:spPr>
        <p:txBody>
          <a:bodyPr/>
          <a:lstStyle/>
          <a:p>
            <a:r>
              <a:rPr lang="et-EE" dirty="0"/>
              <a:t>Anda mitmete </a:t>
            </a:r>
            <a:r>
              <a:rPr lang="et-EE" dirty="0" err="1"/>
              <a:t>psühhofüsioloogiliste</a:t>
            </a:r>
            <a:r>
              <a:rPr lang="et-EE" dirty="0"/>
              <a:t> mõõdikute (sh aju, südame, lihasaktiivsuse ja silmaliigutuste) praktiline mõõtmiskogemus ja sissejuhatavad teadmised nende mõõdikute tööpõhimõtetest. </a:t>
            </a:r>
          </a:p>
          <a:p>
            <a:r>
              <a:rPr lang="et-EE" dirty="0"/>
              <a:t>Annab oskus luua füsioloogiliste mõõdikutega kombineeritavaid programme ja eksperimente. </a:t>
            </a:r>
            <a:endParaRPr lang="en-GB" dirty="0"/>
          </a:p>
          <a:p>
            <a:endParaRPr lang="en-GB" dirty="0"/>
          </a:p>
        </p:txBody>
      </p:sp>
    </p:spTree>
    <p:extLst>
      <p:ext uri="{BB962C8B-B14F-4D97-AF65-F5344CB8AC3E}">
        <p14:creationId xmlns:p14="http://schemas.microsoft.com/office/powerpoint/2010/main" val="1524365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E1EBE-63BE-47EE-AABD-0381CC607964}"/>
              </a:ext>
            </a:extLst>
          </p:cNvPr>
          <p:cNvSpPr/>
          <p:nvPr/>
        </p:nvSpPr>
        <p:spPr>
          <a:xfrm>
            <a:off x="1750644" y="681746"/>
            <a:ext cx="8938071" cy="6066020"/>
          </a:xfrm>
          <a:prstGeom prst="rect">
            <a:avLst/>
          </a:prstGeom>
        </p:spPr>
        <p:txBody>
          <a:bodyPr wrap="square">
            <a:spAutoFit/>
          </a:bodyPr>
          <a:lstStyle/>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Sissejuhatus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Esimene eksperiment</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		Silmaliigutuste rakendamine laboris</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Silmaliigutused rakendamine väljaspool laborit</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ja 				silmaliigutuste mõõtmine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err="1">
                <a:latin typeface="Calibri" panose="020F0502020204030204" pitchFamily="34" charset="0"/>
                <a:ea typeface="Calibri" panose="020F0502020204030204" pitchFamily="34" charset="0"/>
                <a:cs typeface="Arial" panose="020B0604020202020204" pitchFamily="34" charset="0"/>
              </a:rPr>
              <a:t>Pavlovia</a:t>
            </a:r>
            <a:r>
              <a:rPr lang="et-EE" b="1" dirty="0">
                <a:latin typeface="Calibri" panose="020F0502020204030204" pitchFamily="34" charset="0"/>
                <a:ea typeface="Calibri" panose="020F0502020204030204" pitchFamily="34" charset="0"/>
                <a:cs typeface="Arial" panose="020B0604020202020204" pitchFamily="34" charset="0"/>
              </a:rPr>
              <a:t> keskkond ja veebikatsete läbiviimine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Veebikatse programmeerimine ja läbiviimine</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Lihasaktiivsuse ja südameaktiivsuse mõõtmine</a:t>
            </a:r>
            <a:r>
              <a:rPr lang="et-EE" dirty="0">
                <a:latin typeface="Calibri" panose="020F0502020204030204" pitchFamily="34" charset="0"/>
                <a:ea typeface="Calibri" panose="020F0502020204030204" pitchFamily="34" charset="0"/>
                <a:cs typeface="Arial" panose="020B0604020202020204" pitchFamily="34" charset="0"/>
              </a:rPr>
              <a:t> </a:t>
            </a: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Südameaktiivsuse mõõtmine ja dünaamilised stiimulid</a:t>
            </a: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err="1">
                <a:latin typeface="Calibri" panose="020F0502020204030204" pitchFamily="34" charset="0"/>
                <a:ea typeface="Calibri" panose="020F0502020204030204" pitchFamily="34" charset="0"/>
                <a:cs typeface="Arial" panose="020B0604020202020204" pitchFamily="34" charset="0"/>
              </a:rPr>
              <a:t>Elektroentsefalograafia</a:t>
            </a:r>
            <a:r>
              <a:rPr lang="et-EE" b="1" dirty="0">
                <a:latin typeface="Calibri" panose="020F0502020204030204" pitchFamily="34" charset="0"/>
                <a:ea typeface="Calibri" panose="020F0502020204030204" pitchFamily="34" charset="0"/>
                <a:cs typeface="Arial" panose="020B0604020202020204" pitchFamily="34" charset="0"/>
              </a:rPr>
              <a:t> (EEG) rakendamine laboris</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EEG sündmuspotentsiaalid ja levinuimad müraallikad</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EEG rakendamine väljaspool laborit</a:t>
            </a:r>
            <a:r>
              <a:rPr lang="et-EE" dirty="0">
                <a:latin typeface="Calibri" panose="020F0502020204030204" pitchFamily="34" charset="0"/>
                <a:ea typeface="Calibri" panose="020F0502020204030204" pitchFamily="34" charset="0"/>
                <a:cs typeface="Arial" panose="020B0604020202020204" pitchFamily="34" charset="0"/>
              </a:rPr>
              <a:t> </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Aju-arvuti liideste praktikum</a:t>
            </a:r>
            <a:endParaRPr lang="en-GB"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latin typeface="Calibri" panose="020F0502020204030204" pitchFamily="34" charset="0"/>
                <a:ea typeface="Calibri" panose="020F0502020204030204" pitchFamily="34" charset="0"/>
                <a:cs typeface="Arial" panose="020B0604020202020204" pitchFamily="34" charset="0"/>
              </a:rPr>
              <a:t>loeng 			</a:t>
            </a:r>
            <a:r>
              <a:rPr lang="et-EE" b="1" dirty="0">
                <a:latin typeface="Calibri" panose="020F0502020204030204" pitchFamily="34" charset="0"/>
                <a:ea typeface="Calibri" panose="020F0502020204030204" pitchFamily="34" charset="0"/>
                <a:cs typeface="Arial" panose="020B0604020202020204" pitchFamily="34" charset="0"/>
              </a:rPr>
              <a:t>Muud füsioloogilised mõõdikud</a:t>
            </a:r>
            <a:endParaRPr lang="en-GB"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r>
              <a:rPr lang="et-EE"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praktikum 	</a:t>
            </a:r>
            <a:r>
              <a:rPr lang="et-EE" b="1" dirty="0" err="1">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Posneri</a:t>
            </a:r>
            <a:r>
              <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 katse programmeerimine ja </a:t>
            </a:r>
            <a:r>
              <a:rPr lang="et-EE" b="1" dirty="0" err="1">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rPr>
              <a:t>biotagasiside</a:t>
            </a:r>
            <a:endParaRPr lang="et-EE" b="1" dirty="0">
              <a:solidFill>
                <a:schemeClr val="bg1">
                  <a:lumMod val="50000"/>
                </a:schemeClr>
              </a:solidFill>
              <a:latin typeface="Calibri" panose="020F0502020204030204" pitchFamily="34" charset="0"/>
              <a:ea typeface="Calibri" panose="020F0502020204030204" pitchFamily="34" charset="0"/>
              <a:cs typeface="Arial" panose="020B0604020202020204" pitchFamily="34" charset="0"/>
            </a:endParaRPr>
          </a:p>
          <a:p>
            <a:pPr marL="1357630" lvl="1" indent="-900430">
              <a:lnSpc>
                <a:spcPct val="115000"/>
              </a:lnSpc>
              <a:spcAft>
                <a:spcPts val="300"/>
              </a:spcAft>
            </a:pPr>
            <a:r>
              <a:rPr lang="et-EE" b="1" dirty="0">
                <a:latin typeface="Calibri" panose="020F0502020204030204" pitchFamily="34" charset="0"/>
                <a:ea typeface="Calibri" panose="020F0502020204030204" pitchFamily="34" charset="0"/>
                <a:cs typeface="Arial" panose="020B0604020202020204" pitchFamily="34" charset="0"/>
              </a:rPr>
              <a:t>seminar		</a:t>
            </a:r>
            <a:r>
              <a:rPr lang="et-EE" b="1" dirty="0"/>
              <a:t>Ettekannete seminar</a:t>
            </a:r>
            <a:endParaRPr lang="en-GB" b="1" dirty="0">
              <a:latin typeface="Calibri" panose="020F0502020204030204" pitchFamily="34" charset="0"/>
              <a:ea typeface="Calibri" panose="020F0502020204030204" pitchFamily="34" charset="0"/>
              <a:cs typeface="Arial" panose="020B0604020202020204" pitchFamily="34" charset="0"/>
            </a:endParaRPr>
          </a:p>
          <a:p>
            <a:pPr marL="900430" indent="-900430">
              <a:lnSpc>
                <a:spcPct val="115000"/>
              </a:lnSpc>
              <a:spcAft>
                <a:spcPts val="300"/>
              </a:spcAft>
            </a:pPr>
            <a:endParaRPr lang="en-GB"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2918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a:xfrm>
            <a:off x="838200" y="336550"/>
            <a:ext cx="10515600" cy="1325563"/>
          </a:xfrm>
        </p:spPr>
        <p:txBody>
          <a:bodyPr/>
          <a:lstStyle/>
          <a:p>
            <a:r>
              <a:rPr lang="et-EE" b="1" dirty="0"/>
              <a:t>Iseseisvad tööd</a:t>
            </a:r>
            <a:endParaRPr lang="en-GB" b="1" dirty="0"/>
          </a:p>
        </p:txBody>
      </p:sp>
      <p:pic>
        <p:nvPicPr>
          <p:cNvPr id="4" name="Picture 3">
            <a:extLst>
              <a:ext uri="{FF2B5EF4-FFF2-40B4-BE49-F238E27FC236}">
                <a16:creationId xmlns:a16="http://schemas.microsoft.com/office/drawing/2014/main" id="{8F58A28B-F710-564B-F928-22381FAD5417}"/>
              </a:ext>
            </a:extLst>
          </p:cNvPr>
          <p:cNvPicPr>
            <a:picLocks noChangeAspect="1"/>
          </p:cNvPicPr>
          <p:nvPr/>
        </p:nvPicPr>
        <p:blipFill>
          <a:blip r:embed="rId3"/>
          <a:stretch>
            <a:fillRect/>
          </a:stretch>
        </p:blipFill>
        <p:spPr>
          <a:xfrm>
            <a:off x="504825" y="2210882"/>
            <a:ext cx="11353800" cy="2910807"/>
          </a:xfrm>
          <a:prstGeom prst="rect">
            <a:avLst/>
          </a:prstGeom>
        </p:spPr>
      </p:pic>
    </p:spTree>
    <p:extLst>
      <p:ext uri="{BB962C8B-B14F-4D97-AF65-F5344CB8AC3E}">
        <p14:creationId xmlns:p14="http://schemas.microsoft.com/office/powerpoint/2010/main" val="2479042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Iseseisvad tööd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lvl="0"/>
            <a:r>
              <a:rPr lang="et-EE" dirty="0"/>
              <a:t>Õpitestid </a:t>
            </a:r>
            <a:r>
              <a:rPr lang="et-EE" dirty="0" err="1"/>
              <a:t>Moodles</a:t>
            </a:r>
            <a:r>
              <a:rPr lang="et-EE" dirty="0"/>
              <a:t> (pärast iga praktikumi, kokku seitse)</a:t>
            </a:r>
          </a:p>
          <a:p>
            <a:pPr lvl="0"/>
            <a:r>
              <a:rPr lang="et-EE" dirty="0">
                <a:solidFill>
                  <a:schemeClr val="bg1">
                    <a:lumMod val="50000"/>
                  </a:schemeClr>
                </a:solidFill>
              </a:rPr>
              <a:t>Iseseisev töö PsychoPy foorumiga (neljandaks praktikumiks)</a:t>
            </a:r>
          </a:p>
          <a:p>
            <a:pPr lvl="0"/>
            <a:r>
              <a:rPr lang="et-EE" dirty="0">
                <a:solidFill>
                  <a:schemeClr val="bg1">
                    <a:lumMod val="50000"/>
                  </a:schemeClr>
                </a:solidFill>
              </a:rPr>
              <a:t>Olemasoleva PsychoPy programmi redigeerimine (vastavalt enne kolmandat või kuuendat praktikumi)</a:t>
            </a:r>
          </a:p>
          <a:p>
            <a:pPr marL="914400" lvl="1" indent="-457200">
              <a:buAutoNum type="arabicPeriod"/>
            </a:pPr>
            <a:r>
              <a:rPr lang="et-EE" sz="2000" dirty="0">
                <a:solidFill>
                  <a:schemeClr val="bg1">
                    <a:lumMod val="50000"/>
                  </a:schemeClr>
                </a:solidFill>
              </a:rPr>
              <a:t>Praktikumis loodud Stroopi katse parameetrite muutmine. Iga osaleja saab ülesande individuaalsete parameetritega ja esitab lahenduse Moodlesse.</a:t>
            </a:r>
          </a:p>
          <a:p>
            <a:pPr marL="914400" lvl="1" indent="-457200">
              <a:buAutoNum type="arabicPeriod"/>
            </a:pPr>
            <a:r>
              <a:rPr lang="et-EE" sz="2000" dirty="0">
                <a:solidFill>
                  <a:schemeClr val="bg1">
                    <a:lumMod val="50000"/>
                  </a:schemeClr>
                </a:solidFill>
              </a:rPr>
              <a:t>Leida </a:t>
            </a:r>
            <a:r>
              <a:rPr lang="et-EE" sz="2000" dirty="0" err="1">
                <a:solidFill>
                  <a:schemeClr val="bg1">
                    <a:lumMod val="50000"/>
                  </a:schemeClr>
                </a:solidFill>
              </a:rPr>
              <a:t>Pavlovia</a:t>
            </a:r>
            <a:r>
              <a:rPr lang="et-EE" sz="2000" dirty="0">
                <a:solidFill>
                  <a:schemeClr val="bg1">
                    <a:lumMod val="50000"/>
                  </a:schemeClr>
                </a:solidFill>
              </a:rPr>
              <a:t> keskkonnast üks veebikatse, laadida alla ja muuta selle parameetreid. Katse originaal- ja muudetud fail esitatakse Moodlesse.</a:t>
            </a:r>
          </a:p>
          <a:p>
            <a:r>
              <a:rPr lang="et-EE" dirty="0">
                <a:solidFill>
                  <a:schemeClr val="bg1">
                    <a:lumMod val="50000"/>
                  </a:schemeClr>
                </a:solidFill>
              </a:rPr>
              <a:t>Lühiettekanne lõpuseminaris</a:t>
            </a:r>
          </a:p>
        </p:txBody>
      </p:sp>
    </p:spTree>
    <p:extLst>
      <p:ext uri="{BB962C8B-B14F-4D97-AF65-F5344CB8AC3E}">
        <p14:creationId xmlns:p14="http://schemas.microsoft.com/office/powerpoint/2010/main" val="718128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Õpitestid </a:t>
            </a:r>
            <a:r>
              <a:rPr lang="et-EE" b="1" dirty="0" err="1"/>
              <a:t>Moodles</a:t>
            </a:r>
            <a:r>
              <a:rPr lang="et-EE" b="1" dirty="0"/>
              <a:t> (pärast iga praktikumi, kokku seitse)</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a:xfrm>
            <a:off x="838200" y="1825625"/>
            <a:ext cx="10515600" cy="908050"/>
          </a:xfrm>
        </p:spPr>
        <p:txBody>
          <a:bodyPr>
            <a:normAutofit/>
          </a:bodyPr>
          <a:lstStyle/>
          <a:p>
            <a:pPr lvl="0"/>
            <a:r>
              <a:rPr lang="et-EE" dirty="0"/>
              <a:t>Õpitest eelnevas loengus ja praktikumis käsitletud teemade peale</a:t>
            </a:r>
          </a:p>
        </p:txBody>
      </p:sp>
      <p:pic>
        <p:nvPicPr>
          <p:cNvPr id="5" name="Picture 4">
            <a:extLst>
              <a:ext uri="{FF2B5EF4-FFF2-40B4-BE49-F238E27FC236}">
                <a16:creationId xmlns:a16="http://schemas.microsoft.com/office/drawing/2014/main" id="{C603876A-550F-4983-A38B-E4BF23096A71}"/>
              </a:ext>
            </a:extLst>
          </p:cNvPr>
          <p:cNvPicPr>
            <a:picLocks noChangeAspect="1"/>
          </p:cNvPicPr>
          <p:nvPr/>
        </p:nvPicPr>
        <p:blipFill>
          <a:blip r:embed="rId2"/>
          <a:stretch>
            <a:fillRect/>
          </a:stretch>
        </p:blipFill>
        <p:spPr>
          <a:xfrm>
            <a:off x="646985" y="2611437"/>
            <a:ext cx="11308394" cy="1271669"/>
          </a:xfrm>
          <a:prstGeom prst="rect">
            <a:avLst/>
          </a:prstGeom>
        </p:spPr>
      </p:pic>
      <p:sp>
        <p:nvSpPr>
          <p:cNvPr id="8" name="TextBox 7">
            <a:extLst>
              <a:ext uri="{FF2B5EF4-FFF2-40B4-BE49-F238E27FC236}">
                <a16:creationId xmlns:a16="http://schemas.microsoft.com/office/drawing/2014/main" id="{6E692E10-244D-45CA-B6BD-6F27967CAB61}"/>
              </a:ext>
            </a:extLst>
          </p:cNvPr>
          <p:cNvSpPr txBox="1"/>
          <p:nvPr/>
        </p:nvSpPr>
        <p:spPr>
          <a:xfrm>
            <a:off x="838200" y="4438085"/>
            <a:ext cx="9060557" cy="461665"/>
          </a:xfrm>
          <a:prstGeom prst="rect">
            <a:avLst/>
          </a:prstGeom>
          <a:noFill/>
        </p:spPr>
        <p:txBody>
          <a:bodyPr wrap="none" rtlCol="0">
            <a:spAutoFit/>
          </a:bodyPr>
          <a:lstStyle/>
          <a:p>
            <a:r>
              <a:rPr lang="et-EE" sz="2400" dirty="0"/>
              <a:t>+ Üks lahtine arutelu küsimus iseseisvalt läbitöötatud materjalide kohta</a:t>
            </a:r>
            <a:endParaRPr lang="en-GB" sz="2400" dirty="0"/>
          </a:p>
        </p:txBody>
      </p:sp>
    </p:spTree>
    <p:extLst>
      <p:ext uri="{BB962C8B-B14F-4D97-AF65-F5344CB8AC3E}">
        <p14:creationId xmlns:p14="http://schemas.microsoft.com/office/powerpoint/2010/main" val="2279380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Iseseisvad tööd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lvl="0"/>
            <a:r>
              <a:rPr lang="et-EE" dirty="0">
                <a:solidFill>
                  <a:schemeClr val="bg1">
                    <a:lumMod val="50000"/>
                  </a:schemeClr>
                </a:solidFill>
              </a:rPr>
              <a:t>Õpitestid </a:t>
            </a:r>
            <a:r>
              <a:rPr lang="et-EE" dirty="0" err="1">
                <a:solidFill>
                  <a:schemeClr val="bg1">
                    <a:lumMod val="50000"/>
                  </a:schemeClr>
                </a:solidFill>
              </a:rPr>
              <a:t>Moodles</a:t>
            </a:r>
            <a:r>
              <a:rPr lang="et-EE" dirty="0">
                <a:solidFill>
                  <a:schemeClr val="bg1">
                    <a:lumMod val="50000"/>
                  </a:schemeClr>
                </a:solidFill>
              </a:rPr>
              <a:t> (pärast iga praktikumi, kokku seitse)</a:t>
            </a:r>
          </a:p>
          <a:p>
            <a:pPr lvl="0"/>
            <a:r>
              <a:rPr lang="et-EE" dirty="0"/>
              <a:t>Iseseisev töö PsychoPy foorumiga (neljandaks praktikumiks)</a:t>
            </a:r>
          </a:p>
          <a:p>
            <a:pPr lvl="0"/>
            <a:r>
              <a:rPr lang="et-EE" dirty="0">
                <a:solidFill>
                  <a:schemeClr val="bg1">
                    <a:lumMod val="50000"/>
                  </a:schemeClr>
                </a:solidFill>
              </a:rPr>
              <a:t>Olemasoleva PsychoPy programmi redigeerimine (vastavalt enne kolmandat või kuuendat praktikumi)</a:t>
            </a:r>
          </a:p>
          <a:p>
            <a:pPr marL="914400" lvl="1" indent="-457200">
              <a:buAutoNum type="arabicPeriod"/>
            </a:pPr>
            <a:r>
              <a:rPr lang="et-EE" sz="2000" dirty="0">
                <a:solidFill>
                  <a:schemeClr val="bg1">
                    <a:lumMod val="50000"/>
                  </a:schemeClr>
                </a:solidFill>
              </a:rPr>
              <a:t>Praktikumis loodud Stroopi katse parameetrite muutmine. Iga osaleja saab ülesande individuaalsete parameetritega ja esitab lahenduse Moodlesse.</a:t>
            </a:r>
          </a:p>
          <a:p>
            <a:pPr marL="914400" lvl="1" indent="-457200">
              <a:buAutoNum type="arabicPeriod"/>
            </a:pPr>
            <a:r>
              <a:rPr lang="et-EE" sz="2000" dirty="0">
                <a:solidFill>
                  <a:schemeClr val="bg1">
                    <a:lumMod val="50000"/>
                  </a:schemeClr>
                </a:solidFill>
              </a:rPr>
              <a:t>Leida </a:t>
            </a:r>
            <a:r>
              <a:rPr lang="et-EE" sz="2000" dirty="0" err="1">
                <a:solidFill>
                  <a:schemeClr val="bg1">
                    <a:lumMod val="50000"/>
                  </a:schemeClr>
                </a:solidFill>
              </a:rPr>
              <a:t>Pavlovia</a:t>
            </a:r>
            <a:r>
              <a:rPr lang="et-EE" sz="2000" dirty="0">
                <a:solidFill>
                  <a:schemeClr val="bg1">
                    <a:lumMod val="50000"/>
                  </a:schemeClr>
                </a:solidFill>
              </a:rPr>
              <a:t> keskkonnast üks veebikatse, laadida alla ja muuta selle parameetreid. Katse originaal- ja muudetud fail esitatakse Moodlesse.</a:t>
            </a:r>
          </a:p>
          <a:p>
            <a:r>
              <a:rPr lang="et-EE" dirty="0">
                <a:solidFill>
                  <a:schemeClr val="bg1">
                    <a:lumMod val="50000"/>
                  </a:schemeClr>
                </a:solidFill>
              </a:rPr>
              <a:t>Lühiettekanne lõpuseminaris</a:t>
            </a:r>
          </a:p>
        </p:txBody>
      </p:sp>
    </p:spTree>
    <p:extLst>
      <p:ext uri="{BB962C8B-B14F-4D97-AF65-F5344CB8AC3E}">
        <p14:creationId xmlns:p14="http://schemas.microsoft.com/office/powerpoint/2010/main" val="2796378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solidFill>
                  <a:schemeClr val="bg1">
                    <a:lumMod val="50000"/>
                  </a:schemeClr>
                </a:solidFill>
              </a:rPr>
              <a:t>Ülesande positiivseks sooritamiseks tuleb:</a:t>
            </a:r>
          </a:p>
          <a:p>
            <a:pPr lvl="0">
              <a:buFontTx/>
              <a:buChar char="-"/>
            </a:pPr>
            <a:r>
              <a:rPr lang="et-EE" sz="2400" dirty="0">
                <a:solidFill>
                  <a:schemeClr val="bg1">
                    <a:lumMod val="50000"/>
                  </a:schemeClr>
                </a:solidFill>
              </a:rPr>
              <a:t>luua foorumi kasutaja</a:t>
            </a:r>
          </a:p>
          <a:p>
            <a:pPr lvl="0">
              <a:buFontTx/>
              <a:buChar char="-"/>
            </a:pPr>
            <a:r>
              <a:rPr lang="et-EE" sz="2400" dirty="0">
                <a:solidFill>
                  <a:schemeClr val="bg1">
                    <a:lumMod val="50000"/>
                  </a:schemeClr>
                </a:solidFill>
              </a:rPr>
              <a:t>külastada viit teema kategooriat</a:t>
            </a:r>
          </a:p>
          <a:p>
            <a:pPr lvl="0">
              <a:buFontTx/>
              <a:buChar char="-"/>
            </a:pPr>
            <a:r>
              <a:rPr lang="et-EE" sz="2400" dirty="0">
                <a:solidFill>
                  <a:schemeClr val="bg1">
                    <a:lumMod val="50000"/>
                  </a:schemeClr>
                </a:solidFill>
              </a:rPr>
              <a:t>külastada vähemalt kolmekümmet postitust</a:t>
            </a:r>
          </a:p>
          <a:p>
            <a:pPr lvl="0">
              <a:buFontTx/>
              <a:buChar char="-"/>
            </a:pPr>
            <a:r>
              <a:rPr lang="et-EE" sz="2400" dirty="0">
                <a:solidFill>
                  <a:schemeClr val="bg1">
                    <a:lumMod val="50000"/>
                  </a:schemeClr>
                </a:solidFill>
              </a:rPr>
              <a:t>veeta foorumis vähemalt 10 min</a:t>
            </a:r>
          </a:p>
          <a:p>
            <a:pPr lvl="0">
              <a:buFontTx/>
              <a:buChar char="-"/>
            </a:pPr>
            <a:r>
              <a:rPr lang="et-EE" sz="2400" dirty="0">
                <a:solidFill>
                  <a:schemeClr val="bg1">
                    <a:lumMod val="50000"/>
                  </a:schemeClr>
                </a:solidFill>
              </a:rPr>
              <a:t>esitada Moodlesse kodutöö tähtajaks enda kasutajatunnus</a:t>
            </a:r>
          </a:p>
        </p:txBody>
      </p:sp>
    </p:spTree>
    <p:extLst>
      <p:ext uri="{BB962C8B-B14F-4D97-AF65-F5344CB8AC3E}">
        <p14:creationId xmlns:p14="http://schemas.microsoft.com/office/powerpoint/2010/main" val="1348129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t>Ülesande positiivseks sooritamiseks tuleb:</a:t>
            </a:r>
          </a:p>
          <a:p>
            <a:pPr lvl="0">
              <a:buFontTx/>
              <a:buChar char="-"/>
            </a:pPr>
            <a:r>
              <a:rPr lang="et-EE" sz="2400" dirty="0"/>
              <a:t>luua foorumi kasutaja</a:t>
            </a:r>
          </a:p>
          <a:p>
            <a:pPr lvl="0">
              <a:buFontTx/>
              <a:buChar char="-"/>
            </a:pPr>
            <a:r>
              <a:rPr lang="et-EE" sz="2400" dirty="0">
                <a:solidFill>
                  <a:schemeClr val="bg1">
                    <a:lumMod val="50000"/>
                  </a:schemeClr>
                </a:solidFill>
              </a:rPr>
              <a:t>külastada viit teema kategooriat</a:t>
            </a:r>
          </a:p>
          <a:p>
            <a:pPr lvl="0">
              <a:buFontTx/>
              <a:buChar char="-"/>
            </a:pPr>
            <a:r>
              <a:rPr lang="et-EE" sz="2400" dirty="0">
                <a:solidFill>
                  <a:schemeClr val="bg1">
                    <a:lumMod val="50000"/>
                  </a:schemeClr>
                </a:solidFill>
              </a:rPr>
              <a:t>külastada vähemalt kolmekümmet postitust</a:t>
            </a:r>
          </a:p>
          <a:p>
            <a:pPr lvl="0">
              <a:buFontTx/>
              <a:buChar char="-"/>
            </a:pPr>
            <a:r>
              <a:rPr lang="et-EE" sz="2400" dirty="0">
                <a:solidFill>
                  <a:schemeClr val="bg1">
                    <a:lumMod val="50000"/>
                  </a:schemeClr>
                </a:solidFill>
              </a:rPr>
              <a:t>veeta foorumis vähemalt 10 min</a:t>
            </a:r>
          </a:p>
          <a:p>
            <a:pPr lvl="0">
              <a:buFontTx/>
              <a:buChar char="-"/>
            </a:pPr>
            <a:r>
              <a:rPr lang="et-EE" sz="2400" dirty="0">
                <a:solidFill>
                  <a:schemeClr val="bg1">
                    <a:lumMod val="50000"/>
                  </a:schemeClr>
                </a:solidFill>
              </a:rPr>
              <a:t>esitada Moodlesse kodutöö tähtajaks enda kasutajatunnus</a:t>
            </a:r>
          </a:p>
        </p:txBody>
      </p:sp>
    </p:spTree>
    <p:extLst>
      <p:ext uri="{BB962C8B-B14F-4D97-AF65-F5344CB8AC3E}">
        <p14:creationId xmlns:p14="http://schemas.microsoft.com/office/powerpoint/2010/main" val="1920964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t>Ülesande positiivseks sooritamiseks tuleb:</a:t>
            </a:r>
          </a:p>
          <a:p>
            <a:pPr lvl="0">
              <a:buFontTx/>
              <a:buChar char="-"/>
            </a:pPr>
            <a:r>
              <a:rPr lang="et-EE" sz="2400" dirty="0">
                <a:solidFill>
                  <a:schemeClr val="bg1">
                    <a:lumMod val="50000"/>
                  </a:schemeClr>
                </a:solidFill>
              </a:rPr>
              <a:t>luua foorumi kasutaja</a:t>
            </a:r>
          </a:p>
          <a:p>
            <a:pPr lvl="0">
              <a:buFontTx/>
              <a:buChar char="-"/>
            </a:pPr>
            <a:r>
              <a:rPr lang="et-EE" sz="2400" dirty="0"/>
              <a:t>külastada viit teema kategooriat</a:t>
            </a:r>
          </a:p>
          <a:p>
            <a:pPr lvl="0">
              <a:buFontTx/>
              <a:buChar char="-"/>
            </a:pPr>
            <a:r>
              <a:rPr lang="et-EE" sz="2400" dirty="0">
                <a:solidFill>
                  <a:schemeClr val="bg1">
                    <a:lumMod val="50000"/>
                  </a:schemeClr>
                </a:solidFill>
              </a:rPr>
              <a:t>külastada vähemalt kolmekümmet postitust</a:t>
            </a:r>
          </a:p>
          <a:p>
            <a:pPr lvl="0">
              <a:buFontTx/>
              <a:buChar char="-"/>
            </a:pPr>
            <a:r>
              <a:rPr lang="et-EE" sz="2400" dirty="0">
                <a:solidFill>
                  <a:schemeClr val="bg1">
                    <a:lumMod val="50000"/>
                  </a:schemeClr>
                </a:solidFill>
              </a:rPr>
              <a:t>veeta foorumis vähemalt 10 min</a:t>
            </a:r>
          </a:p>
          <a:p>
            <a:pPr lvl="0">
              <a:buFontTx/>
              <a:buChar char="-"/>
            </a:pPr>
            <a:r>
              <a:rPr lang="et-EE" sz="2400" dirty="0">
                <a:solidFill>
                  <a:schemeClr val="bg1">
                    <a:lumMod val="50000"/>
                  </a:schemeClr>
                </a:solidFill>
              </a:rPr>
              <a:t>esitada Moodlesse kodutöö tähtajaks enda kasutajatunnus</a:t>
            </a:r>
          </a:p>
        </p:txBody>
      </p:sp>
    </p:spTree>
    <p:extLst>
      <p:ext uri="{BB962C8B-B14F-4D97-AF65-F5344CB8AC3E}">
        <p14:creationId xmlns:p14="http://schemas.microsoft.com/office/powerpoint/2010/main" val="1723099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0267F6C-8E40-3801-C91E-665E55DAC609}"/>
              </a:ext>
            </a:extLst>
          </p:cNvPr>
          <p:cNvGrpSpPr/>
          <p:nvPr/>
        </p:nvGrpSpPr>
        <p:grpSpPr>
          <a:xfrm>
            <a:off x="0" y="93452"/>
            <a:ext cx="12192000" cy="6671095"/>
            <a:chOff x="0" y="93452"/>
            <a:chExt cx="12192000" cy="6671095"/>
          </a:xfrm>
        </p:grpSpPr>
        <p:pic>
          <p:nvPicPr>
            <p:cNvPr id="9" name="Picture 8">
              <a:extLst>
                <a:ext uri="{FF2B5EF4-FFF2-40B4-BE49-F238E27FC236}">
                  <a16:creationId xmlns:a16="http://schemas.microsoft.com/office/drawing/2014/main" id="{1317D585-195D-FE0F-5943-F45D4B29806C}"/>
                </a:ext>
              </a:extLst>
            </p:cNvPr>
            <p:cNvPicPr>
              <a:picLocks noChangeAspect="1"/>
            </p:cNvPicPr>
            <p:nvPr/>
          </p:nvPicPr>
          <p:blipFill>
            <a:blip r:embed="rId3"/>
            <a:stretch>
              <a:fillRect/>
            </a:stretch>
          </p:blipFill>
          <p:spPr>
            <a:xfrm>
              <a:off x="0" y="93452"/>
              <a:ext cx="12192000" cy="6671095"/>
            </a:xfrm>
            <a:prstGeom prst="rect">
              <a:avLst/>
            </a:prstGeom>
          </p:spPr>
        </p:pic>
        <p:pic>
          <p:nvPicPr>
            <p:cNvPr id="11" name="Picture 10">
              <a:extLst>
                <a:ext uri="{FF2B5EF4-FFF2-40B4-BE49-F238E27FC236}">
                  <a16:creationId xmlns:a16="http://schemas.microsoft.com/office/drawing/2014/main" id="{CD61954F-C971-35CE-E074-9472A0B74EF8}"/>
                </a:ext>
              </a:extLst>
            </p:cNvPr>
            <p:cNvPicPr>
              <a:picLocks noChangeAspect="1"/>
            </p:cNvPicPr>
            <p:nvPr/>
          </p:nvPicPr>
          <p:blipFill rotWithShape="1">
            <a:blip r:embed="rId3"/>
            <a:srcRect l="18515" t="40148" r="42344" b="44574"/>
            <a:stretch/>
          </p:blipFill>
          <p:spPr>
            <a:xfrm>
              <a:off x="3286125" y="2790825"/>
              <a:ext cx="4772026" cy="1019175"/>
            </a:xfrm>
            <a:prstGeom prst="rect">
              <a:avLst/>
            </a:prstGeom>
          </p:spPr>
        </p:pic>
      </p:grpSp>
    </p:spTree>
    <p:extLst>
      <p:ext uri="{BB962C8B-B14F-4D97-AF65-F5344CB8AC3E}">
        <p14:creationId xmlns:p14="http://schemas.microsoft.com/office/powerpoint/2010/main" val="2320716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t>Ülesande positiivseks sooritamiseks tuleb:</a:t>
            </a:r>
          </a:p>
          <a:p>
            <a:pPr lvl="0">
              <a:buFontTx/>
              <a:buChar char="-"/>
            </a:pPr>
            <a:r>
              <a:rPr lang="et-EE" sz="2400" dirty="0">
                <a:solidFill>
                  <a:schemeClr val="bg1">
                    <a:lumMod val="50000"/>
                  </a:schemeClr>
                </a:solidFill>
              </a:rPr>
              <a:t>luua foorumi kasutaja</a:t>
            </a:r>
          </a:p>
          <a:p>
            <a:pPr lvl="0">
              <a:buFontTx/>
              <a:buChar char="-"/>
            </a:pPr>
            <a:r>
              <a:rPr lang="et-EE" sz="2400" dirty="0">
                <a:solidFill>
                  <a:schemeClr val="bg1">
                    <a:lumMod val="50000"/>
                  </a:schemeClr>
                </a:solidFill>
              </a:rPr>
              <a:t>külastada viit teema kategooriat</a:t>
            </a:r>
          </a:p>
          <a:p>
            <a:pPr lvl="0">
              <a:buFontTx/>
              <a:buChar char="-"/>
            </a:pPr>
            <a:r>
              <a:rPr lang="et-EE" sz="2400" dirty="0"/>
              <a:t>külastada vähemalt kolmekümmet postitust</a:t>
            </a:r>
          </a:p>
          <a:p>
            <a:pPr lvl="0">
              <a:buFontTx/>
              <a:buChar char="-"/>
            </a:pPr>
            <a:r>
              <a:rPr lang="et-EE" sz="2400" dirty="0">
                <a:solidFill>
                  <a:schemeClr val="bg1">
                    <a:lumMod val="50000"/>
                  </a:schemeClr>
                </a:solidFill>
              </a:rPr>
              <a:t>veeta foorumis vähemalt 10 min</a:t>
            </a:r>
          </a:p>
          <a:p>
            <a:pPr lvl="0">
              <a:buFontTx/>
              <a:buChar char="-"/>
            </a:pPr>
            <a:r>
              <a:rPr lang="et-EE" sz="2400" dirty="0">
                <a:solidFill>
                  <a:schemeClr val="bg1">
                    <a:lumMod val="50000"/>
                  </a:schemeClr>
                </a:solidFill>
              </a:rPr>
              <a:t>esitada Moodlesse kodutöö tähtajaks enda kasutajatunnus</a:t>
            </a:r>
          </a:p>
        </p:txBody>
      </p:sp>
    </p:spTree>
    <p:extLst>
      <p:ext uri="{BB962C8B-B14F-4D97-AF65-F5344CB8AC3E}">
        <p14:creationId xmlns:p14="http://schemas.microsoft.com/office/powerpoint/2010/main" val="1792849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t>Ülesande positiivseks sooritamiseks tuleb:</a:t>
            </a:r>
          </a:p>
          <a:p>
            <a:pPr lvl="0">
              <a:buFontTx/>
              <a:buChar char="-"/>
            </a:pPr>
            <a:r>
              <a:rPr lang="et-EE" sz="2400" dirty="0">
                <a:solidFill>
                  <a:schemeClr val="bg1">
                    <a:lumMod val="50000"/>
                  </a:schemeClr>
                </a:solidFill>
              </a:rPr>
              <a:t>luua foorumi kasutaja</a:t>
            </a:r>
          </a:p>
          <a:p>
            <a:pPr lvl="0">
              <a:buFontTx/>
              <a:buChar char="-"/>
            </a:pPr>
            <a:r>
              <a:rPr lang="et-EE" sz="2400" dirty="0">
                <a:solidFill>
                  <a:schemeClr val="bg1">
                    <a:lumMod val="50000"/>
                  </a:schemeClr>
                </a:solidFill>
              </a:rPr>
              <a:t>külastada viit teema kategooriat</a:t>
            </a:r>
          </a:p>
          <a:p>
            <a:pPr lvl="0">
              <a:buFontTx/>
              <a:buChar char="-"/>
            </a:pPr>
            <a:r>
              <a:rPr lang="et-EE" sz="2400" dirty="0">
                <a:solidFill>
                  <a:schemeClr val="bg1">
                    <a:lumMod val="50000"/>
                  </a:schemeClr>
                </a:solidFill>
              </a:rPr>
              <a:t>vähemalt kolmekümmet postitust</a:t>
            </a:r>
          </a:p>
          <a:p>
            <a:pPr lvl="0">
              <a:buFontTx/>
              <a:buChar char="-"/>
            </a:pPr>
            <a:r>
              <a:rPr lang="et-EE" sz="2400" dirty="0"/>
              <a:t>veeta foorumis vähemalt 10 min</a:t>
            </a:r>
          </a:p>
          <a:p>
            <a:pPr lvl="0">
              <a:buFontTx/>
              <a:buChar char="-"/>
            </a:pPr>
            <a:r>
              <a:rPr lang="et-EE" sz="2400" dirty="0">
                <a:solidFill>
                  <a:schemeClr val="bg1">
                    <a:lumMod val="50000"/>
                  </a:schemeClr>
                </a:solidFill>
              </a:rPr>
              <a:t>esitada Moodlesse kodutöö tähtajaks enda kasutajatunnus</a:t>
            </a:r>
          </a:p>
        </p:txBody>
      </p:sp>
    </p:spTree>
    <p:extLst>
      <p:ext uri="{BB962C8B-B14F-4D97-AF65-F5344CB8AC3E}">
        <p14:creationId xmlns:p14="http://schemas.microsoft.com/office/powerpoint/2010/main" val="1507223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Iseseisev töö PsychoPy foorumiga (neljandaks praktikumiks)</a:t>
            </a:r>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marL="0" lvl="0" indent="0">
              <a:buNone/>
            </a:pPr>
            <a:r>
              <a:rPr lang="et-EE" dirty="0"/>
              <a:t>Selle ülesande idee on tekitada väline vajadus PsychoPy foorumiga tutvumiseks. </a:t>
            </a:r>
          </a:p>
          <a:p>
            <a:pPr marL="0" lvl="0" indent="0">
              <a:buNone/>
            </a:pPr>
            <a:endParaRPr lang="et-EE" dirty="0"/>
          </a:p>
          <a:p>
            <a:pPr marL="0" lvl="0" indent="0">
              <a:buNone/>
            </a:pPr>
            <a:r>
              <a:rPr lang="et-EE" sz="2400" dirty="0"/>
              <a:t>Ülesande positiivseks sooritamiseks tuleb:</a:t>
            </a:r>
          </a:p>
          <a:p>
            <a:pPr lvl="0">
              <a:buFontTx/>
              <a:buChar char="-"/>
            </a:pPr>
            <a:r>
              <a:rPr lang="et-EE" sz="2400" dirty="0">
                <a:solidFill>
                  <a:schemeClr val="bg1">
                    <a:lumMod val="50000"/>
                  </a:schemeClr>
                </a:solidFill>
              </a:rPr>
              <a:t>luua foorumi kasutaja</a:t>
            </a:r>
          </a:p>
          <a:p>
            <a:pPr lvl="0">
              <a:buFontTx/>
              <a:buChar char="-"/>
            </a:pPr>
            <a:r>
              <a:rPr lang="et-EE" sz="2400" dirty="0">
                <a:solidFill>
                  <a:schemeClr val="bg1">
                    <a:lumMod val="50000"/>
                  </a:schemeClr>
                </a:solidFill>
              </a:rPr>
              <a:t>külastada viit teema kategooriat</a:t>
            </a:r>
          </a:p>
          <a:p>
            <a:pPr lvl="0">
              <a:buFontTx/>
              <a:buChar char="-"/>
            </a:pPr>
            <a:r>
              <a:rPr lang="et-EE" sz="2400" dirty="0">
                <a:solidFill>
                  <a:schemeClr val="bg1">
                    <a:lumMod val="50000"/>
                  </a:schemeClr>
                </a:solidFill>
              </a:rPr>
              <a:t>vähemalt kolmekümmet postitust</a:t>
            </a:r>
          </a:p>
          <a:p>
            <a:pPr lvl="0">
              <a:buFontTx/>
              <a:buChar char="-"/>
            </a:pPr>
            <a:r>
              <a:rPr lang="et-EE" sz="2400" dirty="0">
                <a:solidFill>
                  <a:schemeClr val="bg1">
                    <a:lumMod val="50000"/>
                  </a:schemeClr>
                </a:solidFill>
              </a:rPr>
              <a:t>veeta foorumis vähemalt 10 min</a:t>
            </a:r>
          </a:p>
          <a:p>
            <a:pPr lvl="0">
              <a:buFontTx/>
              <a:buChar char="-"/>
            </a:pPr>
            <a:r>
              <a:rPr lang="et-EE" sz="2400" dirty="0"/>
              <a:t>esitada Moodlesse kodutöö tähtajaks enda kasutajatunnus</a:t>
            </a:r>
          </a:p>
        </p:txBody>
      </p:sp>
    </p:spTree>
    <p:extLst>
      <p:ext uri="{BB962C8B-B14F-4D97-AF65-F5344CB8AC3E}">
        <p14:creationId xmlns:p14="http://schemas.microsoft.com/office/powerpoint/2010/main" val="1931156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Iseseisvad tööd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a:bodyPr>
          <a:lstStyle/>
          <a:p>
            <a:pPr lvl="0"/>
            <a:r>
              <a:rPr lang="et-EE" dirty="0">
                <a:solidFill>
                  <a:schemeClr val="bg1">
                    <a:lumMod val="50000"/>
                  </a:schemeClr>
                </a:solidFill>
              </a:rPr>
              <a:t>Õpitestid </a:t>
            </a:r>
            <a:r>
              <a:rPr lang="et-EE" dirty="0" err="1">
                <a:solidFill>
                  <a:schemeClr val="bg1">
                    <a:lumMod val="50000"/>
                  </a:schemeClr>
                </a:solidFill>
              </a:rPr>
              <a:t>Moodles</a:t>
            </a:r>
            <a:r>
              <a:rPr lang="et-EE" dirty="0">
                <a:solidFill>
                  <a:schemeClr val="bg1">
                    <a:lumMod val="50000"/>
                  </a:schemeClr>
                </a:solidFill>
              </a:rPr>
              <a:t> (pärast iga praktikumi, kokku seitse)</a:t>
            </a:r>
          </a:p>
          <a:p>
            <a:pPr lvl="0"/>
            <a:r>
              <a:rPr lang="et-EE" dirty="0">
                <a:solidFill>
                  <a:schemeClr val="bg1">
                    <a:lumMod val="50000"/>
                  </a:schemeClr>
                </a:solidFill>
              </a:rPr>
              <a:t>Iseseisev töö PsychoPy foorumiga (neljandaks praktikumiks)</a:t>
            </a:r>
          </a:p>
          <a:p>
            <a:pPr lvl="0"/>
            <a:r>
              <a:rPr lang="et-EE" dirty="0"/>
              <a:t>Olemasoleva PsychoPy programmi redigeerimine (vastavalt enne kolmandat või kuuendat praktikumi)</a:t>
            </a:r>
          </a:p>
          <a:p>
            <a:pPr marL="914400" lvl="1" indent="-457200">
              <a:buAutoNum type="arabicPeriod"/>
            </a:pPr>
            <a:r>
              <a:rPr lang="et-EE" sz="2000" dirty="0"/>
              <a:t>Praktikumis loodud Stroopi katse parameetrite muutmine. Iga osaleja saab ülesande individuaalsete parameetritega ja esitab lahenduse Moodlesse.</a:t>
            </a:r>
          </a:p>
          <a:p>
            <a:pPr marL="914400" lvl="1" indent="-457200">
              <a:buAutoNum type="arabicPeriod"/>
            </a:pPr>
            <a:r>
              <a:rPr lang="et-EE" sz="2000" dirty="0"/>
              <a:t>Leida </a:t>
            </a:r>
            <a:r>
              <a:rPr lang="et-EE" sz="2000" dirty="0" err="1"/>
              <a:t>Pavlovia</a:t>
            </a:r>
            <a:r>
              <a:rPr lang="et-EE" sz="2000" dirty="0"/>
              <a:t> keskkonnast üks veebikatse, laadida alla ja muuta selle parameetreid. Katse originaal- ja muudetud fail esitatakse Moodlesse.</a:t>
            </a:r>
          </a:p>
          <a:p>
            <a:r>
              <a:rPr lang="et-EE" dirty="0">
                <a:solidFill>
                  <a:schemeClr val="bg1">
                    <a:lumMod val="50000"/>
                  </a:schemeClr>
                </a:solidFill>
              </a:rPr>
              <a:t>Lühiettekanne lõpuseminaris</a:t>
            </a:r>
          </a:p>
        </p:txBody>
      </p:sp>
    </p:spTree>
    <p:extLst>
      <p:ext uri="{BB962C8B-B14F-4D97-AF65-F5344CB8AC3E}">
        <p14:creationId xmlns:p14="http://schemas.microsoft.com/office/powerpoint/2010/main" val="3309532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Lühiettekanne lõpuseminaris</a:t>
            </a:r>
          </a:p>
        </p:txBody>
      </p:sp>
      <p:sp>
        <p:nvSpPr>
          <p:cNvPr id="4" name="Rectangle 3">
            <a:extLst>
              <a:ext uri="{FF2B5EF4-FFF2-40B4-BE49-F238E27FC236}">
                <a16:creationId xmlns:a16="http://schemas.microsoft.com/office/drawing/2014/main" id="{CF7AFC62-1172-40C5-BB0E-D7DA77C43D6D}"/>
              </a:ext>
            </a:extLst>
          </p:cNvPr>
          <p:cNvSpPr/>
          <p:nvPr/>
        </p:nvSpPr>
        <p:spPr>
          <a:xfrm>
            <a:off x="1047750" y="1690688"/>
            <a:ext cx="9753600" cy="4005392"/>
          </a:xfrm>
          <a:prstGeom prst="rect">
            <a:avLst/>
          </a:prstGeom>
        </p:spPr>
        <p:txBody>
          <a:bodyPr wrap="square">
            <a:spAutoFit/>
          </a:bodyPr>
          <a:lstStyle/>
          <a:p>
            <a:pPr>
              <a:lnSpc>
                <a:spcPct val="115000"/>
              </a:lnSpc>
              <a:spcAft>
                <a:spcPts val="300"/>
              </a:spcAft>
            </a:pPr>
            <a:r>
              <a:rPr lang="et-EE" sz="2400" dirty="0">
                <a:latin typeface="Calibri" panose="020F0502020204030204" pitchFamily="34" charset="0"/>
                <a:ea typeface="Calibri" panose="020F0502020204030204" pitchFamily="34" charset="0"/>
                <a:cs typeface="Arial" panose="020B0604020202020204" pitchFamily="34" charset="0"/>
              </a:rPr>
              <a:t>Valmista viimaseks kohtumiseks ette kursuse materjalidega seotud sisuline küsimus ja vasta sellele. Küsimuse ja vastuse esitamiseks kasuta </a:t>
            </a:r>
            <a:r>
              <a:rPr lang="et-EE" sz="2400" dirty="0" err="1">
                <a:latin typeface="Calibri" panose="020F0502020204030204" pitchFamily="34" charset="0"/>
                <a:ea typeface="Calibri" panose="020F0502020204030204" pitchFamily="34" charset="0"/>
                <a:cs typeface="Arial" panose="020B0604020202020204" pitchFamily="34" charset="0"/>
              </a:rPr>
              <a:t>PsychoPy</a:t>
            </a:r>
            <a:r>
              <a:rPr lang="et-EE" sz="2400" dirty="0">
                <a:latin typeface="Calibri" panose="020F0502020204030204" pitchFamily="34" charset="0"/>
                <a:ea typeface="Calibri" panose="020F0502020204030204" pitchFamily="34" charset="0"/>
                <a:cs typeface="Arial" panose="020B0604020202020204" pitchFamily="34" charset="0"/>
              </a:rPr>
              <a:t> programmi.</a:t>
            </a:r>
            <a:endParaRPr lang="en-GB" sz="2400" dirty="0">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endParaRPr lang="et-EE" sz="2400" dirty="0">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300"/>
              </a:spcAft>
            </a:pPr>
            <a:r>
              <a:rPr lang="et-EE" sz="2400" dirty="0">
                <a:latin typeface="Calibri" panose="020F0502020204030204" pitchFamily="34" charset="0"/>
                <a:ea typeface="Calibri" panose="020F0502020204030204" pitchFamily="34" charset="0"/>
                <a:cs typeface="Arial" panose="020B0604020202020204" pitchFamily="34" charset="0"/>
              </a:rPr>
              <a:t>Programm peaks kasutama järgmisi komponente:</a:t>
            </a:r>
            <a:endParaRPr lang="en-GB" sz="2400" dirty="0">
              <a:latin typeface="Calibri" panose="020F0502020204030204" pitchFamily="34" charset="0"/>
              <a:ea typeface="Calibri" panose="020F0502020204030204" pitchFamily="34" charset="0"/>
              <a:cs typeface="Arial" panose="020B0604020202020204" pitchFamily="34" charset="0"/>
            </a:endParaRPr>
          </a:p>
          <a:p>
            <a:pPr lvl="1">
              <a:lnSpc>
                <a:spcPct val="115000"/>
              </a:lnSpc>
              <a:spcAft>
                <a:spcPts val="300"/>
              </a:spcAft>
            </a:pPr>
            <a:r>
              <a:rPr lang="et-EE" sz="2400" dirty="0">
                <a:latin typeface="Calibri" panose="020F0502020204030204" pitchFamily="34" charset="0"/>
                <a:ea typeface="Calibri" panose="020F0502020204030204" pitchFamily="34" charset="0"/>
                <a:cs typeface="Arial" panose="020B0604020202020204" pitchFamily="34" charset="0"/>
              </a:rPr>
              <a:t>pilti, dünaamiliselt muutuvat stiimulit, tekstikomponenti, vastusekomponenti, heli, koodikomponenti, tingimuste failis muudetavat parameetrit, infokastikeses muudetavat parameetrit, vähemalt kaht rutiinielementi</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741588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uilding Experiments in PsychoPy : Jonathan Peirce : 9781473991392">
            <a:hlinkClick r:id="rId3"/>
            <a:extLst>
              <a:ext uri="{FF2B5EF4-FFF2-40B4-BE49-F238E27FC236}">
                <a16:creationId xmlns:a16="http://schemas.microsoft.com/office/drawing/2014/main" id="{8D0A8E92-C61A-4203-B0BA-9E54004AFD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225" y="396535"/>
            <a:ext cx="3970217" cy="49473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0AE87A6-FD43-4F47-A617-D14E6A920377}"/>
              </a:ext>
            </a:extLst>
          </p:cNvPr>
          <p:cNvSpPr/>
          <p:nvPr/>
        </p:nvSpPr>
        <p:spPr>
          <a:xfrm>
            <a:off x="6721225" y="5538135"/>
            <a:ext cx="4251575" cy="923330"/>
          </a:xfrm>
          <a:prstGeom prst="rect">
            <a:avLst/>
          </a:prstGeom>
        </p:spPr>
        <p:txBody>
          <a:bodyPr wrap="square">
            <a:spAutoFit/>
          </a:bodyPr>
          <a:lstStyle/>
          <a:p>
            <a:r>
              <a:rPr lang="en-GB" b="0" i="0" dirty="0">
                <a:effectLst/>
                <a:latin typeface="Arial" panose="020B0604020202020204" pitchFamily="34" charset="0"/>
              </a:rPr>
              <a:t>Peirce, J., &amp; MacAskill, M. (2018). </a:t>
            </a:r>
            <a:r>
              <a:rPr lang="en-GB" b="0" i="1" dirty="0">
                <a:effectLst/>
                <a:latin typeface="Arial" panose="020B0604020202020204" pitchFamily="34" charset="0"/>
              </a:rPr>
              <a:t>Building experiments in</a:t>
            </a:r>
            <a:r>
              <a:rPr lang="et-EE" b="0" i="1" dirty="0">
                <a:effectLst/>
                <a:latin typeface="Arial" panose="020B0604020202020204" pitchFamily="34" charset="0"/>
              </a:rPr>
              <a:t> </a:t>
            </a:r>
            <a:r>
              <a:rPr lang="en-GB" b="0" i="1" dirty="0" err="1">
                <a:effectLst/>
                <a:latin typeface="Arial" panose="020B0604020202020204" pitchFamily="34" charset="0"/>
              </a:rPr>
              <a:t>PsychoPy</a:t>
            </a:r>
            <a:r>
              <a:rPr lang="en-GB" b="0" i="0" dirty="0">
                <a:effectLst/>
                <a:latin typeface="Arial" panose="020B0604020202020204" pitchFamily="34" charset="0"/>
              </a:rPr>
              <a:t>. Sage.</a:t>
            </a:r>
            <a:endParaRPr lang="en-GB" dirty="0"/>
          </a:p>
        </p:txBody>
      </p:sp>
      <p:pic>
        <p:nvPicPr>
          <p:cNvPr id="9" name="Picture 8" descr="Icon&#10;&#10;Description automatically generated">
            <a:hlinkClick r:id="rId3"/>
            <a:extLst>
              <a:ext uri="{FF2B5EF4-FFF2-40B4-BE49-F238E27FC236}">
                <a16:creationId xmlns:a16="http://schemas.microsoft.com/office/drawing/2014/main" id="{9D6CF3E1-7DF0-90DE-6CF5-22B77C83BF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1776" y="4636070"/>
            <a:ext cx="729666" cy="707776"/>
          </a:xfrm>
          <a:prstGeom prst="rect">
            <a:avLst/>
          </a:prstGeom>
        </p:spPr>
      </p:pic>
      <p:pic>
        <p:nvPicPr>
          <p:cNvPr id="13" name="Picture 12">
            <a:extLst>
              <a:ext uri="{FF2B5EF4-FFF2-40B4-BE49-F238E27FC236}">
                <a16:creationId xmlns:a16="http://schemas.microsoft.com/office/drawing/2014/main" id="{F0523EBE-5911-7817-9B8C-808877BFAE3D}"/>
              </a:ext>
            </a:extLst>
          </p:cNvPr>
          <p:cNvPicPr>
            <a:picLocks noChangeAspect="1"/>
          </p:cNvPicPr>
          <p:nvPr/>
        </p:nvPicPr>
        <p:blipFill rotWithShape="1">
          <a:blip r:embed="rId6"/>
          <a:srcRect t="1068"/>
          <a:stretch/>
        </p:blipFill>
        <p:spPr>
          <a:xfrm>
            <a:off x="1230817" y="789807"/>
            <a:ext cx="3556562" cy="4589225"/>
          </a:xfrm>
          <a:prstGeom prst="rect">
            <a:avLst/>
          </a:prstGeom>
        </p:spPr>
      </p:pic>
      <p:pic>
        <p:nvPicPr>
          <p:cNvPr id="7" name="Picture 6" descr="Icon&#10;&#10;Description automatically generated">
            <a:hlinkClick r:id="rId7"/>
            <a:extLst>
              <a:ext uri="{FF2B5EF4-FFF2-40B4-BE49-F238E27FC236}">
                <a16:creationId xmlns:a16="http://schemas.microsoft.com/office/drawing/2014/main" id="{6039B94C-A4EB-3F30-3AFA-FEF57FA1CC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817" y="4696523"/>
            <a:ext cx="703617" cy="682509"/>
          </a:xfrm>
          <a:prstGeom prst="rect">
            <a:avLst/>
          </a:prstGeom>
        </p:spPr>
      </p:pic>
      <p:sp>
        <p:nvSpPr>
          <p:cNvPr id="15" name="TextBox 14">
            <a:extLst>
              <a:ext uri="{FF2B5EF4-FFF2-40B4-BE49-F238E27FC236}">
                <a16:creationId xmlns:a16="http://schemas.microsoft.com/office/drawing/2014/main" id="{1AC52240-07D7-ECB9-24CD-9E6CDFF2B195}"/>
              </a:ext>
            </a:extLst>
          </p:cNvPr>
          <p:cNvSpPr txBox="1"/>
          <p:nvPr/>
        </p:nvSpPr>
        <p:spPr>
          <a:xfrm>
            <a:off x="1133475" y="5538135"/>
            <a:ext cx="5038725" cy="923330"/>
          </a:xfrm>
          <a:prstGeom prst="rect">
            <a:avLst/>
          </a:prstGeom>
          <a:noFill/>
        </p:spPr>
        <p:txBody>
          <a:bodyPr wrap="square">
            <a:spAutoFit/>
          </a:bodyPr>
          <a:lstStyle/>
          <a:p>
            <a:r>
              <a:rPr lang="en-GB" b="0" i="0" dirty="0">
                <a:solidFill>
                  <a:srgbClr val="222222"/>
                </a:solidFill>
                <a:effectLst/>
                <a:latin typeface="Arial" panose="020B0604020202020204" pitchFamily="34" charset="0"/>
              </a:rPr>
              <a:t>Cacioppo, J. T., </a:t>
            </a:r>
            <a:r>
              <a:rPr lang="en-GB" b="0" i="0" dirty="0" err="1">
                <a:solidFill>
                  <a:srgbClr val="222222"/>
                </a:solidFill>
                <a:effectLst/>
                <a:latin typeface="Arial" panose="020B0604020202020204" pitchFamily="34" charset="0"/>
              </a:rPr>
              <a:t>Tassinary</a:t>
            </a:r>
            <a:r>
              <a:rPr lang="en-GB" b="0" i="0" dirty="0">
                <a:solidFill>
                  <a:srgbClr val="222222"/>
                </a:solidFill>
                <a:effectLst/>
                <a:latin typeface="Arial" panose="020B0604020202020204" pitchFamily="34" charset="0"/>
              </a:rPr>
              <a:t>, L. G., &amp; </a:t>
            </a:r>
            <a:r>
              <a:rPr lang="en-GB" b="0" i="0" dirty="0" err="1">
                <a:solidFill>
                  <a:srgbClr val="222222"/>
                </a:solidFill>
                <a:effectLst/>
                <a:latin typeface="Arial" panose="020B0604020202020204" pitchFamily="34" charset="0"/>
              </a:rPr>
              <a:t>Berntson</a:t>
            </a:r>
            <a:r>
              <a:rPr lang="en-GB" b="0" i="0" dirty="0">
                <a:solidFill>
                  <a:srgbClr val="222222"/>
                </a:solidFill>
                <a:effectLst/>
                <a:latin typeface="Arial" panose="020B0604020202020204" pitchFamily="34" charset="0"/>
              </a:rPr>
              <a:t>, G. (Eds.). (2007). </a:t>
            </a:r>
            <a:r>
              <a:rPr lang="en-GB" b="0" i="1" dirty="0">
                <a:solidFill>
                  <a:srgbClr val="222222"/>
                </a:solidFill>
                <a:effectLst/>
                <a:latin typeface="Arial" panose="020B0604020202020204" pitchFamily="34" charset="0"/>
              </a:rPr>
              <a:t>Handbook of psychophysiology</a:t>
            </a:r>
            <a:r>
              <a:rPr lang="en-GB" b="0" i="0" dirty="0">
                <a:solidFill>
                  <a:srgbClr val="222222"/>
                </a:solidFill>
                <a:effectLst/>
                <a:latin typeface="Arial" panose="020B0604020202020204" pitchFamily="34" charset="0"/>
              </a:rPr>
              <a:t>. Cambridge university press.</a:t>
            </a:r>
            <a:endParaRPr lang="en-GB" dirty="0"/>
          </a:p>
        </p:txBody>
      </p:sp>
    </p:spTree>
    <p:extLst>
      <p:ext uri="{BB962C8B-B14F-4D97-AF65-F5344CB8AC3E}">
        <p14:creationId xmlns:p14="http://schemas.microsoft.com/office/powerpoint/2010/main" val="1316242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E1CBAA38-7F42-47F8-8A58-58C856341D23}"/>
              </a:ext>
            </a:extLst>
          </p:cNvPr>
          <p:cNvPicPr>
            <a:picLocks noChangeAspect="1"/>
          </p:cNvPicPr>
          <p:nvPr/>
        </p:nvPicPr>
        <p:blipFill rotWithShape="1">
          <a:blip r:embed="rId4"/>
          <a:srcRect l="-103" r="2733"/>
          <a:stretch/>
        </p:blipFill>
        <p:spPr>
          <a:xfrm>
            <a:off x="1031817" y="1717288"/>
            <a:ext cx="4837289" cy="3741404"/>
          </a:xfrm>
          <a:prstGeom prst="rect">
            <a:avLst/>
          </a:prstGeom>
        </p:spPr>
      </p:pic>
      <p:pic>
        <p:nvPicPr>
          <p:cNvPr id="3" name="Picture 2">
            <a:hlinkClick r:id="rId5"/>
            <a:extLst>
              <a:ext uri="{FF2B5EF4-FFF2-40B4-BE49-F238E27FC236}">
                <a16:creationId xmlns:a16="http://schemas.microsoft.com/office/drawing/2014/main" id="{5724F3F4-FAE0-4783-9A99-82AD3C6F20BC}"/>
              </a:ext>
            </a:extLst>
          </p:cNvPr>
          <p:cNvPicPr>
            <a:picLocks noChangeAspect="1"/>
          </p:cNvPicPr>
          <p:nvPr/>
        </p:nvPicPr>
        <p:blipFill>
          <a:blip r:embed="rId6"/>
          <a:stretch>
            <a:fillRect/>
          </a:stretch>
        </p:blipFill>
        <p:spPr>
          <a:xfrm>
            <a:off x="6322895" y="1717287"/>
            <a:ext cx="4724723" cy="3741405"/>
          </a:xfrm>
          <a:prstGeom prst="rect">
            <a:avLst/>
          </a:prstGeom>
        </p:spPr>
      </p:pic>
      <p:sp>
        <p:nvSpPr>
          <p:cNvPr id="4" name="Rectangle 3">
            <a:extLst>
              <a:ext uri="{FF2B5EF4-FFF2-40B4-BE49-F238E27FC236}">
                <a16:creationId xmlns:a16="http://schemas.microsoft.com/office/drawing/2014/main" id="{B3E6E9A9-401A-4D21-BB63-DF89C2EA4788}"/>
              </a:ext>
            </a:extLst>
          </p:cNvPr>
          <p:cNvSpPr/>
          <p:nvPr/>
        </p:nvSpPr>
        <p:spPr>
          <a:xfrm>
            <a:off x="925436" y="5458692"/>
            <a:ext cx="3692678" cy="369332"/>
          </a:xfrm>
          <a:prstGeom prst="rect">
            <a:avLst/>
          </a:prstGeom>
        </p:spPr>
        <p:txBody>
          <a:bodyPr wrap="none">
            <a:spAutoFit/>
          </a:bodyPr>
          <a:lstStyle/>
          <a:p>
            <a:r>
              <a:rPr lang="en-GB" dirty="0">
                <a:hlinkClick r:id="rId3"/>
              </a:rPr>
              <a:t>https://youtu.be/NcHdF1eHhgc?t=53</a:t>
            </a:r>
            <a:endParaRPr lang="en-GB" dirty="0"/>
          </a:p>
        </p:txBody>
      </p:sp>
    </p:spTree>
    <p:extLst>
      <p:ext uri="{BB962C8B-B14F-4D97-AF65-F5344CB8AC3E}">
        <p14:creationId xmlns:p14="http://schemas.microsoft.com/office/powerpoint/2010/main" val="1565124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uroscan eeg headsets">
            <a:extLst>
              <a:ext uri="{FF2B5EF4-FFF2-40B4-BE49-F238E27FC236}">
                <a16:creationId xmlns:a16="http://schemas.microsoft.com/office/drawing/2014/main" id="{00DEF877-04D5-48EB-BC11-193885712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879" y="597267"/>
            <a:ext cx="4142428" cy="10820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ain products eeg">
            <a:extLst>
              <a:ext uri="{FF2B5EF4-FFF2-40B4-BE49-F238E27FC236}">
                <a16:creationId xmlns:a16="http://schemas.microsoft.com/office/drawing/2014/main" id="{A19296E6-33CB-4C82-85DF-7123C8465AEF}"/>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607879" y="1883464"/>
            <a:ext cx="4248644" cy="8513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BIOSEMI eeg">
            <a:extLst>
              <a:ext uri="{FF2B5EF4-FFF2-40B4-BE49-F238E27FC236}">
                <a16:creationId xmlns:a16="http://schemas.microsoft.com/office/drawing/2014/main" id="{86B90392-09B9-4ECD-95BC-D26D3AAE463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607879" y="2938973"/>
            <a:ext cx="2461846" cy="12184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penbci eeg hardware">
            <a:extLst>
              <a:ext uri="{FF2B5EF4-FFF2-40B4-BE49-F238E27FC236}">
                <a16:creationId xmlns:a16="http://schemas.microsoft.com/office/drawing/2014/main" id="{7D6FABE5-B7D7-41A2-8DE3-BF220F718FF1}"/>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607879" y="5181061"/>
            <a:ext cx="4868984" cy="10796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6A23AE-2356-4ED3-85FE-6B32F4B59131}"/>
              </a:ext>
            </a:extLst>
          </p:cNvPr>
          <p:cNvSpPr txBox="1"/>
          <p:nvPr/>
        </p:nvSpPr>
        <p:spPr>
          <a:xfrm>
            <a:off x="859063" y="888212"/>
            <a:ext cx="372218" cy="369332"/>
          </a:xfrm>
          <a:prstGeom prst="rect">
            <a:avLst/>
          </a:prstGeom>
          <a:noFill/>
        </p:spPr>
        <p:txBody>
          <a:bodyPr wrap="none" rtlCol="0">
            <a:spAutoFit/>
          </a:bodyPr>
          <a:lstStyle/>
          <a:p>
            <a:r>
              <a:rPr lang="en-GB" b="1" dirty="0"/>
              <a:t>1)</a:t>
            </a:r>
          </a:p>
        </p:txBody>
      </p:sp>
      <p:sp>
        <p:nvSpPr>
          <p:cNvPr id="7" name="TextBox 6">
            <a:extLst>
              <a:ext uri="{FF2B5EF4-FFF2-40B4-BE49-F238E27FC236}">
                <a16:creationId xmlns:a16="http://schemas.microsoft.com/office/drawing/2014/main" id="{421615DE-5464-4B3E-9BF0-1402CD09CC00}"/>
              </a:ext>
            </a:extLst>
          </p:cNvPr>
          <p:cNvSpPr txBox="1"/>
          <p:nvPr/>
        </p:nvSpPr>
        <p:spPr>
          <a:xfrm>
            <a:off x="853337" y="2124492"/>
            <a:ext cx="372218" cy="369332"/>
          </a:xfrm>
          <a:prstGeom prst="rect">
            <a:avLst/>
          </a:prstGeom>
          <a:noFill/>
        </p:spPr>
        <p:txBody>
          <a:bodyPr wrap="none" rtlCol="0">
            <a:spAutoFit/>
          </a:bodyPr>
          <a:lstStyle/>
          <a:p>
            <a:r>
              <a:rPr lang="en-GB" b="1" dirty="0"/>
              <a:t>2)</a:t>
            </a:r>
          </a:p>
        </p:txBody>
      </p:sp>
      <p:sp>
        <p:nvSpPr>
          <p:cNvPr id="8" name="TextBox 7">
            <a:extLst>
              <a:ext uri="{FF2B5EF4-FFF2-40B4-BE49-F238E27FC236}">
                <a16:creationId xmlns:a16="http://schemas.microsoft.com/office/drawing/2014/main" id="{FE440C19-EFA2-40E6-A593-DA9925BD82D7}"/>
              </a:ext>
            </a:extLst>
          </p:cNvPr>
          <p:cNvSpPr txBox="1"/>
          <p:nvPr/>
        </p:nvSpPr>
        <p:spPr>
          <a:xfrm>
            <a:off x="853337" y="3178851"/>
            <a:ext cx="372218" cy="369332"/>
          </a:xfrm>
          <a:prstGeom prst="rect">
            <a:avLst/>
          </a:prstGeom>
          <a:noFill/>
        </p:spPr>
        <p:txBody>
          <a:bodyPr wrap="none" rtlCol="0">
            <a:spAutoFit/>
          </a:bodyPr>
          <a:lstStyle/>
          <a:p>
            <a:r>
              <a:rPr lang="en-GB" b="1" dirty="0"/>
              <a:t>3)</a:t>
            </a:r>
          </a:p>
        </p:txBody>
      </p:sp>
      <p:sp>
        <p:nvSpPr>
          <p:cNvPr id="9" name="TextBox 8">
            <a:extLst>
              <a:ext uri="{FF2B5EF4-FFF2-40B4-BE49-F238E27FC236}">
                <a16:creationId xmlns:a16="http://schemas.microsoft.com/office/drawing/2014/main" id="{13B59472-D0DB-4BB6-8854-08EB2C71F610}"/>
              </a:ext>
            </a:extLst>
          </p:cNvPr>
          <p:cNvSpPr txBox="1"/>
          <p:nvPr/>
        </p:nvSpPr>
        <p:spPr>
          <a:xfrm>
            <a:off x="895277" y="5469490"/>
            <a:ext cx="489236" cy="369332"/>
          </a:xfrm>
          <a:prstGeom prst="rect">
            <a:avLst/>
          </a:prstGeom>
          <a:noFill/>
        </p:spPr>
        <p:txBody>
          <a:bodyPr wrap="none" rtlCol="0">
            <a:spAutoFit/>
          </a:bodyPr>
          <a:lstStyle/>
          <a:p>
            <a:r>
              <a:rPr lang="en-GB" b="1" dirty="0"/>
              <a:t>12)</a:t>
            </a:r>
          </a:p>
        </p:txBody>
      </p:sp>
      <p:sp>
        <p:nvSpPr>
          <p:cNvPr id="3" name="TextBox 2">
            <a:extLst>
              <a:ext uri="{FF2B5EF4-FFF2-40B4-BE49-F238E27FC236}">
                <a16:creationId xmlns:a16="http://schemas.microsoft.com/office/drawing/2014/main" id="{6D8C143D-020A-46D1-93DE-A50764DFF000}"/>
              </a:ext>
            </a:extLst>
          </p:cNvPr>
          <p:cNvSpPr txBox="1"/>
          <p:nvPr/>
        </p:nvSpPr>
        <p:spPr>
          <a:xfrm>
            <a:off x="883138" y="4415131"/>
            <a:ext cx="9126088" cy="369332"/>
          </a:xfrm>
          <a:prstGeom prst="rect">
            <a:avLst/>
          </a:prstGeom>
          <a:noFill/>
        </p:spPr>
        <p:txBody>
          <a:bodyPr wrap="none" rtlCol="0">
            <a:spAutoFit/>
          </a:bodyPr>
          <a:lstStyle/>
          <a:p>
            <a:r>
              <a:rPr lang="en-GB" b="1" dirty="0"/>
              <a:t>…) </a:t>
            </a:r>
            <a:r>
              <a:rPr lang="et-EE" b="1" dirty="0"/>
              <a:t>EGI, </a:t>
            </a:r>
            <a:r>
              <a:rPr lang="en-GB" b="1" dirty="0" err="1"/>
              <a:t>Emotiv</a:t>
            </a:r>
            <a:r>
              <a:rPr lang="en-GB" b="1" dirty="0"/>
              <a:t>, </a:t>
            </a:r>
            <a:r>
              <a:rPr lang="en-GB" b="1" dirty="0" err="1"/>
              <a:t>NeuroSky</a:t>
            </a:r>
            <a:r>
              <a:rPr lang="en-GB" b="1" dirty="0"/>
              <a:t>, Advanced Brain Monitoring, g tec, ANT Neuro, </a:t>
            </a:r>
            <a:r>
              <a:rPr lang="en-GB" b="1" dirty="0" err="1"/>
              <a:t>Neuroelectrics</a:t>
            </a:r>
            <a:r>
              <a:rPr lang="en-GB" b="1" dirty="0"/>
              <a:t>, Muse</a:t>
            </a:r>
          </a:p>
        </p:txBody>
      </p:sp>
      <p:pic>
        <p:nvPicPr>
          <p:cNvPr id="1036" name="Picture 12" descr="iMotions: Unpack Human Behavior">
            <a:extLst>
              <a:ext uri="{FF2B5EF4-FFF2-40B4-BE49-F238E27FC236}">
                <a16:creationId xmlns:a16="http://schemas.microsoft.com/office/drawing/2014/main" id="{B3C83A4E-DF38-4CD9-A8D6-C5E1EED4F555}"/>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8886091" y="335061"/>
            <a:ext cx="2985477" cy="73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324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FD789A-E419-4C14-AC37-9A7601157428}"/>
              </a:ext>
            </a:extLst>
          </p:cNvPr>
          <p:cNvSpPr txBox="1"/>
          <p:nvPr/>
        </p:nvSpPr>
        <p:spPr>
          <a:xfrm>
            <a:off x="6003636" y="1643686"/>
            <a:ext cx="4812145" cy="4524315"/>
          </a:xfrm>
          <a:prstGeom prst="rect">
            <a:avLst/>
          </a:prstGeom>
          <a:noFill/>
        </p:spPr>
        <p:txBody>
          <a:bodyPr wrap="square" rtlCol="0">
            <a:spAutoFit/>
          </a:bodyPr>
          <a:lstStyle/>
          <a:p>
            <a:r>
              <a:rPr lang="et-EE" sz="2400" dirty="0"/>
              <a:t>„</a:t>
            </a:r>
            <a:r>
              <a:rPr lang="en-GB" sz="2400" dirty="0"/>
              <a:t>The </a:t>
            </a:r>
            <a:r>
              <a:rPr lang="en-GB" sz="2400" dirty="0" err="1"/>
              <a:t>OpenBCI</a:t>
            </a:r>
            <a:r>
              <a:rPr lang="en-GB" sz="2400" dirty="0"/>
              <a:t> </a:t>
            </a:r>
            <a:r>
              <a:rPr lang="en-GB" sz="2400" dirty="0" err="1"/>
              <a:t>Cyton</a:t>
            </a:r>
            <a:r>
              <a:rPr lang="en-GB" sz="2400" dirty="0"/>
              <a:t> and Ganglion boards are </a:t>
            </a:r>
            <a:r>
              <a:rPr lang="en-GB" sz="2400" b="1" dirty="0"/>
              <a:t>open hardware </a:t>
            </a:r>
            <a:r>
              <a:rPr lang="en-GB" sz="2400" dirty="0"/>
              <a:t>and maker-friendly biosensing systems. </a:t>
            </a:r>
            <a:r>
              <a:rPr lang="en-GB" sz="2400" b="1" dirty="0"/>
              <a:t>Although there are alternatives</a:t>
            </a:r>
            <a:r>
              <a:rPr lang="en-GB" sz="2400" dirty="0"/>
              <a:t>, such as </a:t>
            </a:r>
            <a:r>
              <a:rPr lang="en-GB" sz="2400" dirty="0" err="1"/>
              <a:t>Bitalino</a:t>
            </a:r>
            <a:r>
              <a:rPr lang="en-GB" sz="2400" dirty="0"/>
              <a:t> and </a:t>
            </a:r>
            <a:r>
              <a:rPr lang="en-GB" sz="2400" dirty="0" err="1"/>
              <a:t>OpenEEG</a:t>
            </a:r>
            <a:r>
              <a:rPr lang="en-GB" sz="2400" dirty="0"/>
              <a:t> and some companies and/or projects are currently working on new hardware (see e.g. EEG.io), </a:t>
            </a:r>
            <a:r>
              <a:rPr lang="en-GB" sz="2400" b="1" dirty="0"/>
              <a:t>the </a:t>
            </a:r>
            <a:r>
              <a:rPr lang="en-GB" sz="2400" b="1" dirty="0" err="1"/>
              <a:t>OpenBCI</a:t>
            </a:r>
            <a:r>
              <a:rPr lang="en-GB" sz="2400" b="1" dirty="0"/>
              <a:t> boards are in my opinion at this moment still the best.</a:t>
            </a:r>
            <a:r>
              <a:rPr lang="et-EE" sz="2400" dirty="0"/>
              <a:t>“ - Robert </a:t>
            </a:r>
            <a:r>
              <a:rPr lang="et-EE" sz="2400" dirty="0" err="1"/>
              <a:t>Ostenweld</a:t>
            </a:r>
            <a:r>
              <a:rPr lang="et-EE" sz="2400" dirty="0"/>
              <a:t> (</a:t>
            </a:r>
            <a:r>
              <a:rPr lang="et-EE" sz="2400" dirty="0" err="1"/>
              <a:t>February</a:t>
            </a:r>
            <a:r>
              <a:rPr lang="et-EE" sz="2400" dirty="0"/>
              <a:t> 25, 2019)</a:t>
            </a:r>
            <a:endParaRPr lang="en-GB" sz="2400" dirty="0"/>
          </a:p>
          <a:p>
            <a:endParaRPr lang="en-GB" sz="2400" dirty="0"/>
          </a:p>
        </p:txBody>
      </p:sp>
      <p:pic>
        <p:nvPicPr>
          <p:cNvPr id="4100" name="Picture 4" descr="Research | Robert Oostenveld's blog">
            <a:hlinkClick r:id="rId3"/>
            <a:extLst>
              <a:ext uri="{FF2B5EF4-FFF2-40B4-BE49-F238E27FC236}">
                <a16:creationId xmlns:a16="http://schemas.microsoft.com/office/drawing/2014/main" id="{9815FBBF-BACE-4BE5-AA3E-8D5AFE9CDE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1690" y="1643686"/>
            <a:ext cx="4195619" cy="41956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extLst>
              <a:ext uri="{FF2B5EF4-FFF2-40B4-BE49-F238E27FC236}">
                <a16:creationId xmlns:a16="http://schemas.microsoft.com/office/drawing/2014/main" id="{A0EBCEBD-6FF5-DDC3-A453-6E3BEA84D7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1690" y="4966757"/>
            <a:ext cx="899534" cy="872548"/>
          </a:xfrm>
          <a:prstGeom prst="rect">
            <a:avLst/>
          </a:prstGeom>
        </p:spPr>
      </p:pic>
    </p:spTree>
    <p:extLst>
      <p:ext uri="{BB962C8B-B14F-4D97-AF65-F5344CB8AC3E}">
        <p14:creationId xmlns:p14="http://schemas.microsoft.com/office/powerpoint/2010/main" val="1705607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40E5395-84A5-4748-92DF-C90D19C72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44" y="488887"/>
            <a:ext cx="3485584" cy="34855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BCI Classroom Bundle (5 kits) + Dedicated Support">
            <a:hlinkClick r:id="rId4"/>
            <a:extLst>
              <a:ext uri="{FF2B5EF4-FFF2-40B4-BE49-F238E27FC236}">
                <a16:creationId xmlns:a16="http://schemas.microsoft.com/office/drawing/2014/main" id="{092C8DB7-30FC-4AAF-88B1-006DBFCC1E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0774" y="488887"/>
            <a:ext cx="2418559" cy="24185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penBCI Classroom Bundle (5 kits) + Dedicated Support">
            <a:extLst>
              <a:ext uri="{FF2B5EF4-FFF2-40B4-BE49-F238E27FC236}">
                <a16:creationId xmlns:a16="http://schemas.microsoft.com/office/drawing/2014/main" id="{644BB297-499B-4413-8B54-62A66B9976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0774" y="3531088"/>
            <a:ext cx="2874475" cy="28744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yton Biosensing Board (8-channels)">
            <a:extLst>
              <a:ext uri="{FF2B5EF4-FFF2-40B4-BE49-F238E27FC236}">
                <a16:creationId xmlns:a16="http://schemas.microsoft.com/office/drawing/2014/main" id="{D5AB13B4-D6C9-4922-8978-EEF0E756D5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5890" y="488887"/>
            <a:ext cx="4411022" cy="269227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EGduino Kit – OpenBCI Online Store">
            <a:hlinkClick r:id="rId8"/>
            <a:extLst>
              <a:ext uri="{FF2B5EF4-FFF2-40B4-BE49-F238E27FC236}">
                <a16:creationId xmlns:a16="http://schemas.microsoft.com/office/drawing/2014/main" id="{5EE17BA1-9661-4303-81D7-53A7CFA731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773" y="4256367"/>
            <a:ext cx="3547029" cy="206627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mazon.com: Tobii Eye Tracker 5 + Free PC Digital Copy of Watch Dogs:  Legion: Electronics">
            <a:extLst>
              <a:ext uri="{FF2B5EF4-FFF2-40B4-BE49-F238E27FC236}">
                <a16:creationId xmlns:a16="http://schemas.microsoft.com/office/drawing/2014/main" id="{9943C1D0-5DED-4C9B-941B-2E6A2EFF6D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5963" y="4130738"/>
            <a:ext cx="4438650" cy="22383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D615880-75B9-499B-8D6D-3306137BE286}"/>
              </a:ext>
            </a:extLst>
          </p:cNvPr>
          <p:cNvSpPr/>
          <p:nvPr/>
        </p:nvSpPr>
        <p:spPr>
          <a:xfrm>
            <a:off x="323608" y="6322639"/>
            <a:ext cx="4724883" cy="369332"/>
          </a:xfrm>
          <a:prstGeom prst="rect">
            <a:avLst/>
          </a:prstGeom>
        </p:spPr>
        <p:txBody>
          <a:bodyPr wrap="none">
            <a:spAutoFit/>
          </a:bodyPr>
          <a:lstStyle/>
          <a:p>
            <a:r>
              <a:rPr lang="en-GB" dirty="0">
                <a:hlinkClick r:id="rId11"/>
              </a:rPr>
              <a:t>https://shop.openbci.com/collections/frontpage</a:t>
            </a:r>
            <a:endParaRPr lang="en-GB" dirty="0"/>
          </a:p>
        </p:txBody>
      </p:sp>
      <p:pic>
        <p:nvPicPr>
          <p:cNvPr id="4" name="Picture 3" descr="Icon&#10;&#10;Description automatically generated">
            <a:extLst>
              <a:ext uri="{FF2B5EF4-FFF2-40B4-BE49-F238E27FC236}">
                <a16:creationId xmlns:a16="http://schemas.microsoft.com/office/drawing/2014/main" id="{62CAC5D1-3C34-7694-3B46-9CB5016509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44" y="5496565"/>
            <a:ext cx="899534" cy="872548"/>
          </a:xfrm>
          <a:prstGeom prst="rect">
            <a:avLst/>
          </a:prstGeom>
        </p:spPr>
      </p:pic>
    </p:spTree>
    <p:extLst>
      <p:ext uri="{BB962C8B-B14F-4D97-AF65-F5344CB8AC3E}">
        <p14:creationId xmlns:p14="http://schemas.microsoft.com/office/powerpoint/2010/main" val="2485319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F6E7F06-F783-4E69-93F8-31DB1F69B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544594"/>
            <a:ext cx="6010274" cy="43317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566D04-69F9-4453-8695-A818B7322EC7}"/>
              </a:ext>
            </a:extLst>
          </p:cNvPr>
          <p:cNvSpPr txBox="1"/>
          <p:nvPr/>
        </p:nvSpPr>
        <p:spPr>
          <a:xfrm>
            <a:off x="7400925" y="1134809"/>
            <a:ext cx="2006255" cy="400110"/>
          </a:xfrm>
          <a:prstGeom prst="rect">
            <a:avLst/>
          </a:prstGeom>
          <a:noFill/>
        </p:spPr>
        <p:txBody>
          <a:bodyPr wrap="none" rtlCol="0">
            <a:spAutoFit/>
          </a:bodyPr>
          <a:lstStyle/>
          <a:p>
            <a:r>
              <a:rPr lang="en-GB" sz="2000" b="1" dirty="0">
                <a:solidFill>
                  <a:srgbClr val="C00000"/>
                </a:solidFill>
              </a:rPr>
              <a:t>You may </a:t>
            </a:r>
            <a:r>
              <a:rPr lang="et-EE" sz="2000" b="1" dirty="0" err="1">
                <a:solidFill>
                  <a:srgbClr val="C00000"/>
                </a:solidFill>
              </a:rPr>
              <a:t>say</a:t>
            </a:r>
            <a:r>
              <a:rPr lang="et-EE" sz="2000" b="1" dirty="0">
                <a:solidFill>
                  <a:srgbClr val="C00000"/>
                </a:solidFill>
              </a:rPr>
              <a:t> I </a:t>
            </a:r>
            <a:r>
              <a:rPr lang="et-EE" sz="2000" b="1" dirty="0" err="1">
                <a:solidFill>
                  <a:srgbClr val="C00000"/>
                </a:solidFill>
              </a:rPr>
              <a:t>am</a:t>
            </a:r>
            <a:endParaRPr lang="en-GB" sz="2000" b="1" dirty="0">
              <a:solidFill>
                <a:srgbClr val="C00000"/>
              </a:solidFill>
            </a:endParaRPr>
          </a:p>
        </p:txBody>
      </p:sp>
      <p:sp>
        <p:nvSpPr>
          <p:cNvPr id="5" name="TextBox 4">
            <a:extLst>
              <a:ext uri="{FF2B5EF4-FFF2-40B4-BE49-F238E27FC236}">
                <a16:creationId xmlns:a16="http://schemas.microsoft.com/office/drawing/2014/main" id="{DC5C1490-E931-4E33-8999-633401C9F833}"/>
              </a:ext>
            </a:extLst>
          </p:cNvPr>
          <p:cNvSpPr txBox="1"/>
          <p:nvPr/>
        </p:nvSpPr>
        <p:spPr>
          <a:xfrm rot="5400000">
            <a:off x="8800908" y="1866901"/>
            <a:ext cx="1464183" cy="400110"/>
          </a:xfrm>
          <a:prstGeom prst="rect">
            <a:avLst/>
          </a:prstGeom>
          <a:noFill/>
        </p:spPr>
        <p:txBody>
          <a:bodyPr wrap="none" rtlCol="0">
            <a:spAutoFit/>
          </a:bodyPr>
          <a:lstStyle/>
          <a:p>
            <a:r>
              <a:rPr lang="en-GB" sz="2000" b="1" dirty="0">
                <a:solidFill>
                  <a:srgbClr val="C00000"/>
                </a:solidFill>
              </a:rPr>
              <a:t>a dreamer…</a:t>
            </a:r>
          </a:p>
        </p:txBody>
      </p:sp>
    </p:spTree>
    <p:extLst>
      <p:ext uri="{BB962C8B-B14F-4D97-AF65-F5344CB8AC3E}">
        <p14:creationId xmlns:p14="http://schemas.microsoft.com/office/powerpoint/2010/main" val="381184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lstStyle/>
          <a:p>
            <a:r>
              <a:rPr lang="et-EE" b="1" dirty="0"/>
              <a:t>Psühhofüsioloogia: aken psüühikasse</a:t>
            </a:r>
            <a:endParaRPr lang="en-GB" b="1" dirty="0"/>
          </a:p>
        </p:txBody>
      </p:sp>
      <p:sp>
        <p:nvSpPr>
          <p:cNvPr id="3" name="Content Placeholder 2">
            <a:extLst>
              <a:ext uri="{FF2B5EF4-FFF2-40B4-BE49-F238E27FC236}">
                <a16:creationId xmlns:a16="http://schemas.microsoft.com/office/drawing/2014/main" id="{8214330F-58A9-43EB-9CE0-3ADBB29FED09}"/>
              </a:ext>
            </a:extLst>
          </p:cNvPr>
          <p:cNvSpPr>
            <a:spLocks noGrp="1"/>
          </p:cNvSpPr>
          <p:nvPr>
            <p:ph idx="1"/>
          </p:nvPr>
        </p:nvSpPr>
        <p:spPr>
          <a:xfrm>
            <a:off x="942975" y="1858563"/>
            <a:ext cx="6572250" cy="4142185"/>
          </a:xfrm>
        </p:spPr>
        <p:txBody>
          <a:bodyPr>
            <a:normAutofit/>
          </a:bodyPr>
          <a:lstStyle/>
          <a:p>
            <a:pPr marL="0" indent="0">
              <a:buNone/>
            </a:pPr>
            <a:r>
              <a:rPr lang="et-EE" dirty="0"/>
              <a:t>Kuid psühhofüsioloogia ei seisne ainult füsioloogiliste signaalide mõõtmises ja analüüsimises. Psühhofüsioloogia pakub ka kontseptuaalseid tööriistu ja paradigmasid, mis aitavad eksperimentaatoril fookusesse püüda väga spetsiifilisi mentaalseid protsesse ja spetsiifika võimaldab kõrgemat täpsust fenomeniga seonduvate andmete analüüsimisel ja tõlgendamisel. </a:t>
            </a:r>
          </a:p>
        </p:txBody>
      </p:sp>
      <p:pic>
        <p:nvPicPr>
          <p:cNvPr id="9218" name="Picture 2" descr="MYHRE: Why not begin collecting vintage fishing tackle? | Outdoors |  siouxcityjournal.com">
            <a:extLst>
              <a:ext uri="{FF2B5EF4-FFF2-40B4-BE49-F238E27FC236}">
                <a16:creationId xmlns:a16="http://schemas.microsoft.com/office/drawing/2014/main" id="{69B62164-F63A-4461-BF43-CBDA3A11C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529192" y="2680554"/>
            <a:ext cx="4440097" cy="2498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14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normAutofit/>
          </a:bodyPr>
          <a:lstStyle/>
          <a:p>
            <a:r>
              <a:rPr lang="et-EE" b="1" dirty="0"/>
              <a:t>Laialdaselt kasutatud katseparadigmad </a:t>
            </a:r>
            <a:r>
              <a:rPr lang="et-EE" b="1" dirty="0" err="1"/>
              <a:t>psühhofüsioloogias</a:t>
            </a:r>
            <a:endParaRPr lang="en-GB" b="1" dirty="0"/>
          </a:p>
        </p:txBody>
      </p:sp>
      <p:sp>
        <p:nvSpPr>
          <p:cNvPr id="3" name="TextBox 2">
            <a:extLst>
              <a:ext uri="{FF2B5EF4-FFF2-40B4-BE49-F238E27FC236}">
                <a16:creationId xmlns:a16="http://schemas.microsoft.com/office/drawing/2014/main" id="{92D9899F-216F-4A68-8259-A24914DF9672}"/>
              </a:ext>
            </a:extLst>
          </p:cNvPr>
          <p:cNvSpPr txBox="1"/>
          <p:nvPr/>
        </p:nvSpPr>
        <p:spPr>
          <a:xfrm>
            <a:off x="923925" y="1936253"/>
            <a:ext cx="3952172" cy="461665"/>
          </a:xfrm>
          <a:prstGeom prst="rect">
            <a:avLst/>
          </a:prstGeom>
          <a:noFill/>
        </p:spPr>
        <p:txBody>
          <a:bodyPr wrap="none" rtlCol="0">
            <a:spAutoFit/>
          </a:bodyPr>
          <a:lstStyle/>
          <a:p>
            <a:r>
              <a:rPr lang="et-EE" sz="2400" dirty="0"/>
              <a:t>Stroopi ülesanne </a:t>
            </a:r>
            <a:r>
              <a:rPr lang="et-EE" sz="2400" i="1" dirty="0"/>
              <a:t>(</a:t>
            </a:r>
            <a:r>
              <a:rPr lang="et-EE" sz="2400" i="1" dirty="0" err="1"/>
              <a:t>Stroop</a:t>
            </a:r>
            <a:r>
              <a:rPr lang="et-EE" sz="2400" i="1" dirty="0"/>
              <a:t> </a:t>
            </a:r>
            <a:r>
              <a:rPr lang="et-EE" sz="2400" i="1" dirty="0" err="1"/>
              <a:t>task</a:t>
            </a:r>
            <a:r>
              <a:rPr lang="et-EE" sz="2400" i="1" dirty="0"/>
              <a:t>)</a:t>
            </a:r>
            <a:endParaRPr lang="en-GB" sz="2400" i="1" dirty="0"/>
          </a:p>
        </p:txBody>
      </p:sp>
      <p:pic>
        <p:nvPicPr>
          <p:cNvPr id="15362" name="Picture 2" descr="Chapter 10 Lab 10: Factorial ANOVA | Answering questions with data: Lab  Manual">
            <a:extLst>
              <a:ext uri="{FF2B5EF4-FFF2-40B4-BE49-F238E27FC236}">
                <a16:creationId xmlns:a16="http://schemas.microsoft.com/office/drawing/2014/main" id="{EC040BCB-5D61-494C-A8D2-137F94FE8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16" y="2397918"/>
            <a:ext cx="5753100" cy="346555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EFE19E0-376B-4C13-A350-0E8E0F8DD931}"/>
              </a:ext>
            </a:extLst>
          </p:cNvPr>
          <p:cNvSpPr/>
          <p:nvPr/>
        </p:nvSpPr>
        <p:spPr>
          <a:xfrm>
            <a:off x="8543064" y="5720834"/>
            <a:ext cx="1963872" cy="646331"/>
          </a:xfrm>
          <a:prstGeom prst="rect">
            <a:avLst/>
          </a:prstGeom>
        </p:spPr>
        <p:txBody>
          <a:bodyPr wrap="none">
            <a:spAutoFit/>
          </a:bodyPr>
          <a:lstStyle/>
          <a:p>
            <a:pPr algn="ctr"/>
            <a:r>
              <a:rPr lang="en-GB" b="1" dirty="0"/>
              <a:t>John Ridley Stroop</a:t>
            </a:r>
            <a:endParaRPr lang="et-EE" b="1" dirty="0"/>
          </a:p>
          <a:p>
            <a:pPr algn="ctr"/>
            <a:r>
              <a:rPr lang="et-EE" dirty="0"/>
              <a:t>(</a:t>
            </a:r>
            <a:r>
              <a:rPr lang="en-GB" dirty="0"/>
              <a:t>1897 –1973</a:t>
            </a:r>
            <a:r>
              <a:rPr lang="et-EE" dirty="0"/>
              <a:t>)</a:t>
            </a:r>
            <a:endParaRPr lang="en-GB" dirty="0"/>
          </a:p>
        </p:txBody>
      </p:sp>
      <p:sp>
        <p:nvSpPr>
          <p:cNvPr id="4" name="Rectangle 3">
            <a:extLst>
              <a:ext uri="{FF2B5EF4-FFF2-40B4-BE49-F238E27FC236}">
                <a16:creationId xmlns:a16="http://schemas.microsoft.com/office/drawing/2014/main" id="{05087EBB-60F6-4E70-9868-F9671D97404A}"/>
              </a:ext>
            </a:extLst>
          </p:cNvPr>
          <p:cNvSpPr/>
          <p:nvPr/>
        </p:nvSpPr>
        <p:spPr>
          <a:xfrm>
            <a:off x="923925" y="6043999"/>
            <a:ext cx="1659429" cy="369332"/>
          </a:xfrm>
          <a:prstGeom prst="rect">
            <a:avLst/>
          </a:prstGeom>
        </p:spPr>
        <p:txBody>
          <a:bodyPr wrap="none">
            <a:spAutoFit/>
          </a:bodyPr>
          <a:lstStyle/>
          <a:p>
            <a:r>
              <a:rPr lang="et-EE" dirty="0">
                <a:solidFill>
                  <a:srgbClr val="222222"/>
                </a:solidFill>
                <a:latin typeface="Arial" panose="020B0604020202020204" pitchFamily="34" charset="0"/>
              </a:rPr>
              <a:t>(</a:t>
            </a:r>
            <a:r>
              <a:rPr lang="en-GB" dirty="0">
                <a:solidFill>
                  <a:srgbClr val="222222"/>
                </a:solidFill>
                <a:latin typeface="Arial" panose="020B0604020202020204" pitchFamily="34" charset="0"/>
              </a:rPr>
              <a:t>Stroop, 1935)</a:t>
            </a:r>
            <a:endParaRPr lang="en-GB" dirty="0"/>
          </a:p>
        </p:txBody>
      </p:sp>
      <p:grpSp>
        <p:nvGrpSpPr>
          <p:cNvPr id="8" name="Group 7">
            <a:extLst>
              <a:ext uri="{FF2B5EF4-FFF2-40B4-BE49-F238E27FC236}">
                <a16:creationId xmlns:a16="http://schemas.microsoft.com/office/drawing/2014/main" id="{92DD10DF-BA0D-D1B4-90E6-2A10A5D61C98}"/>
              </a:ext>
            </a:extLst>
          </p:cNvPr>
          <p:cNvGrpSpPr/>
          <p:nvPr/>
        </p:nvGrpSpPr>
        <p:grpSpPr>
          <a:xfrm>
            <a:off x="8183734" y="2144431"/>
            <a:ext cx="2466804" cy="3465559"/>
            <a:chOff x="8183734" y="2144431"/>
            <a:chExt cx="2466804" cy="3465559"/>
          </a:xfrm>
        </p:grpSpPr>
        <p:pic>
          <p:nvPicPr>
            <p:cNvPr id="15364" name="Picture 4" descr="About John Ridley Stroop | John Ridley Stroop Digital Archive">
              <a:hlinkClick r:id="rId4"/>
              <a:extLst>
                <a:ext uri="{FF2B5EF4-FFF2-40B4-BE49-F238E27FC236}">
                  <a16:creationId xmlns:a16="http://schemas.microsoft.com/office/drawing/2014/main" id="{523550F3-B51D-4B25-A49E-EEBA92AEF661}"/>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8183734" y="2144431"/>
              <a:ext cx="2466804" cy="34655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hlinkClick r:id="rId4"/>
              <a:extLst>
                <a:ext uri="{FF2B5EF4-FFF2-40B4-BE49-F238E27FC236}">
                  <a16:creationId xmlns:a16="http://schemas.microsoft.com/office/drawing/2014/main" id="{AAFE55B1-866F-DFEB-D0C3-5BDEA8B394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4216" y="4857155"/>
              <a:ext cx="666322" cy="646332"/>
            </a:xfrm>
            <a:prstGeom prst="rect">
              <a:avLst/>
            </a:prstGeom>
          </p:spPr>
        </p:pic>
      </p:grpSp>
    </p:spTree>
    <p:extLst>
      <p:ext uri="{BB962C8B-B14F-4D97-AF65-F5344CB8AC3E}">
        <p14:creationId xmlns:p14="http://schemas.microsoft.com/office/powerpoint/2010/main" val="2836773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F3F69-6DC1-45F1-8A3B-56071FE71B03}"/>
              </a:ext>
            </a:extLst>
          </p:cNvPr>
          <p:cNvSpPr>
            <a:spLocks noGrp="1"/>
          </p:cNvSpPr>
          <p:nvPr>
            <p:ph type="title"/>
          </p:nvPr>
        </p:nvSpPr>
        <p:spPr/>
        <p:txBody>
          <a:bodyPr>
            <a:normAutofit/>
          </a:bodyPr>
          <a:lstStyle/>
          <a:p>
            <a:r>
              <a:rPr lang="et-EE" b="1" dirty="0"/>
              <a:t>Laialdaselt kasutatud katseparadigmad </a:t>
            </a:r>
            <a:r>
              <a:rPr lang="et-EE" b="1" dirty="0" err="1"/>
              <a:t>psühhofüsioloogias</a:t>
            </a:r>
            <a:endParaRPr lang="en-GB" b="1" dirty="0"/>
          </a:p>
        </p:txBody>
      </p:sp>
      <p:sp>
        <p:nvSpPr>
          <p:cNvPr id="3" name="TextBox 2">
            <a:extLst>
              <a:ext uri="{FF2B5EF4-FFF2-40B4-BE49-F238E27FC236}">
                <a16:creationId xmlns:a16="http://schemas.microsoft.com/office/drawing/2014/main" id="{92D9899F-216F-4A68-8259-A24914DF9672}"/>
              </a:ext>
            </a:extLst>
          </p:cNvPr>
          <p:cNvSpPr txBox="1"/>
          <p:nvPr/>
        </p:nvSpPr>
        <p:spPr>
          <a:xfrm>
            <a:off x="923925" y="1936253"/>
            <a:ext cx="7044877" cy="461665"/>
          </a:xfrm>
          <a:prstGeom prst="rect">
            <a:avLst/>
          </a:prstGeom>
          <a:noFill/>
        </p:spPr>
        <p:txBody>
          <a:bodyPr wrap="none" rtlCol="0">
            <a:spAutoFit/>
          </a:bodyPr>
          <a:lstStyle/>
          <a:p>
            <a:r>
              <a:rPr lang="et-EE" sz="2400" dirty="0" err="1"/>
              <a:t>Posneri</a:t>
            </a:r>
            <a:r>
              <a:rPr lang="et-EE" sz="2400" dirty="0"/>
              <a:t> ruumitähelepanu ülesanne (</a:t>
            </a:r>
            <a:r>
              <a:rPr lang="et-EE" sz="2400" i="1" dirty="0" err="1"/>
              <a:t>Posner</a:t>
            </a:r>
            <a:r>
              <a:rPr lang="et-EE" sz="2400" i="1" dirty="0"/>
              <a:t> </a:t>
            </a:r>
            <a:r>
              <a:rPr lang="et-EE" sz="2400" i="1" dirty="0" err="1"/>
              <a:t>cuing</a:t>
            </a:r>
            <a:r>
              <a:rPr lang="et-EE" sz="2400" i="1" dirty="0"/>
              <a:t> </a:t>
            </a:r>
            <a:r>
              <a:rPr lang="et-EE" sz="2400" i="1" dirty="0" err="1"/>
              <a:t>task</a:t>
            </a:r>
            <a:r>
              <a:rPr lang="et-EE" sz="2400" dirty="0"/>
              <a:t>)</a:t>
            </a:r>
            <a:endParaRPr lang="en-GB" sz="2400" dirty="0"/>
          </a:p>
        </p:txBody>
      </p:sp>
      <p:pic>
        <p:nvPicPr>
          <p:cNvPr id="6" name="Picture 2">
            <a:extLst>
              <a:ext uri="{FF2B5EF4-FFF2-40B4-BE49-F238E27FC236}">
                <a16:creationId xmlns:a16="http://schemas.microsoft.com/office/drawing/2014/main" id="{D7FE3BA9-41FD-4E49-BE3B-E1233E05CF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 t="59445"/>
          <a:stretch/>
        </p:blipFill>
        <p:spPr bwMode="auto">
          <a:xfrm>
            <a:off x="923925" y="3424805"/>
            <a:ext cx="6815581" cy="2070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FB7888-84F0-4745-B63C-390C4DD74728}"/>
              </a:ext>
            </a:extLst>
          </p:cNvPr>
          <p:cNvPicPr>
            <a:picLocks noChangeAspect="1"/>
          </p:cNvPicPr>
          <p:nvPr/>
        </p:nvPicPr>
        <p:blipFill>
          <a:blip r:embed="rId4"/>
          <a:stretch>
            <a:fillRect/>
          </a:stretch>
        </p:blipFill>
        <p:spPr>
          <a:xfrm>
            <a:off x="8534400" y="1800375"/>
            <a:ext cx="2505075" cy="3694986"/>
          </a:xfrm>
          <a:prstGeom prst="rect">
            <a:avLst/>
          </a:prstGeom>
        </p:spPr>
      </p:pic>
      <p:sp>
        <p:nvSpPr>
          <p:cNvPr id="7" name="Rectangle 6">
            <a:extLst>
              <a:ext uri="{FF2B5EF4-FFF2-40B4-BE49-F238E27FC236}">
                <a16:creationId xmlns:a16="http://schemas.microsoft.com/office/drawing/2014/main" id="{608E2018-7658-4E4E-A381-004F3FCC7F8C}"/>
              </a:ext>
            </a:extLst>
          </p:cNvPr>
          <p:cNvSpPr/>
          <p:nvPr/>
        </p:nvSpPr>
        <p:spPr>
          <a:xfrm>
            <a:off x="8781232" y="5718424"/>
            <a:ext cx="1830436" cy="646331"/>
          </a:xfrm>
          <a:prstGeom prst="rect">
            <a:avLst/>
          </a:prstGeom>
        </p:spPr>
        <p:txBody>
          <a:bodyPr wrap="none">
            <a:spAutoFit/>
          </a:bodyPr>
          <a:lstStyle/>
          <a:p>
            <a:pPr algn="ctr"/>
            <a:r>
              <a:rPr lang="en-GB" b="1" dirty="0"/>
              <a:t>Michael I. Posner</a:t>
            </a:r>
            <a:endParaRPr lang="et-EE" b="1" dirty="0"/>
          </a:p>
          <a:p>
            <a:pPr algn="ctr"/>
            <a:r>
              <a:rPr lang="et-EE" dirty="0"/>
              <a:t>(1963)</a:t>
            </a:r>
            <a:endParaRPr lang="en-GB" dirty="0"/>
          </a:p>
        </p:txBody>
      </p:sp>
      <p:sp>
        <p:nvSpPr>
          <p:cNvPr id="4" name="Rectangle 3">
            <a:extLst>
              <a:ext uri="{FF2B5EF4-FFF2-40B4-BE49-F238E27FC236}">
                <a16:creationId xmlns:a16="http://schemas.microsoft.com/office/drawing/2014/main" id="{3B479393-068B-41B9-9937-E963D9C741BD}"/>
              </a:ext>
            </a:extLst>
          </p:cNvPr>
          <p:cNvSpPr/>
          <p:nvPr/>
        </p:nvSpPr>
        <p:spPr>
          <a:xfrm>
            <a:off x="923925" y="5856923"/>
            <a:ext cx="1749261" cy="369332"/>
          </a:xfrm>
          <a:prstGeom prst="rect">
            <a:avLst/>
          </a:prstGeom>
        </p:spPr>
        <p:txBody>
          <a:bodyPr wrap="none">
            <a:spAutoFit/>
          </a:bodyPr>
          <a:lstStyle/>
          <a:p>
            <a:r>
              <a:rPr lang="et-EE" dirty="0">
                <a:solidFill>
                  <a:srgbClr val="222222"/>
                </a:solidFill>
                <a:latin typeface="Arial" panose="020B0604020202020204" pitchFamily="34" charset="0"/>
              </a:rPr>
              <a:t>(</a:t>
            </a:r>
            <a:r>
              <a:rPr lang="en-GB" dirty="0">
                <a:solidFill>
                  <a:srgbClr val="222222"/>
                </a:solidFill>
                <a:latin typeface="Arial" panose="020B0604020202020204" pitchFamily="34" charset="0"/>
              </a:rPr>
              <a:t>Posner, 1980) </a:t>
            </a:r>
            <a:endParaRPr lang="en-GB" dirty="0"/>
          </a:p>
        </p:txBody>
      </p:sp>
    </p:spTree>
    <p:extLst>
      <p:ext uri="{BB962C8B-B14F-4D97-AF65-F5344CB8AC3E}">
        <p14:creationId xmlns:p14="http://schemas.microsoft.com/office/powerpoint/2010/main" val="1151275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6B101F-1E41-45C1-B364-4CBEBF5D309F}"/>
              </a:ext>
            </a:extLst>
          </p:cNvPr>
          <p:cNvSpPr txBox="1">
            <a:spLocks/>
          </p:cNvSpPr>
          <p:nvPr/>
        </p:nvSpPr>
        <p:spPr>
          <a:xfrm>
            <a:off x="838200" y="817887"/>
            <a:ext cx="10515600" cy="6558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Mis on PsychoPy?</a:t>
            </a:r>
            <a:endParaRPr lang="en-GB" b="1" dirty="0"/>
          </a:p>
        </p:txBody>
      </p:sp>
      <p:pic>
        <p:nvPicPr>
          <p:cNvPr id="2050" name="Picture 2" descr="Powerpoint Logo - de Burgh Group">
            <a:extLst>
              <a:ext uri="{FF2B5EF4-FFF2-40B4-BE49-F238E27FC236}">
                <a16:creationId xmlns:a16="http://schemas.microsoft.com/office/drawing/2014/main" id="{1107B0B2-D474-4538-B937-CBFB03048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4" y="1658215"/>
            <a:ext cx="3186112" cy="1351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ew Logo/Generic - Audacity Wiki">
            <a:extLst>
              <a:ext uri="{FF2B5EF4-FFF2-40B4-BE49-F238E27FC236}">
                <a16:creationId xmlns:a16="http://schemas.microsoft.com/office/drawing/2014/main" id="{A6A39FA5-3C6A-41A8-866D-05B07FC6D0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2088"/>
          <a:stretch/>
        </p:blipFill>
        <p:spPr bwMode="auto">
          <a:xfrm>
            <a:off x="441864" y="4701347"/>
            <a:ext cx="3273437" cy="13620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go — blender.org">
            <a:extLst>
              <a:ext uri="{FF2B5EF4-FFF2-40B4-BE49-F238E27FC236}">
                <a16:creationId xmlns:a16="http://schemas.microsoft.com/office/drawing/2014/main" id="{2A36B866-8B1F-4BF1-874C-17941294E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5650" y="4701347"/>
            <a:ext cx="4591050" cy="14030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dobe Photoshop Logo - PNG and Vector - Logo Download">
            <a:extLst>
              <a:ext uri="{FF2B5EF4-FFF2-40B4-BE49-F238E27FC236}">
                <a16:creationId xmlns:a16="http://schemas.microsoft.com/office/drawing/2014/main" id="{F2C75504-933A-46FC-ABA0-B69B510ECE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809" y="3110322"/>
            <a:ext cx="1227622" cy="12005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indows Movie Maker Latest Version - Free Download and Review 2021">
            <a:extLst>
              <a:ext uri="{FF2B5EF4-FFF2-40B4-BE49-F238E27FC236}">
                <a16:creationId xmlns:a16="http://schemas.microsoft.com/office/drawing/2014/main" id="{345E6007-9AA7-4152-B156-868D8AE61E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864" y="2836694"/>
            <a:ext cx="1747838" cy="174783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an You Add Music from Spotify to DaVinci Resolve?">
            <a:extLst>
              <a:ext uri="{FF2B5EF4-FFF2-40B4-BE49-F238E27FC236}">
                <a16:creationId xmlns:a16="http://schemas.microsoft.com/office/drawing/2014/main" id="{FF338380-F12F-4EAD-BBAE-B9C1159FA3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826" y="3009899"/>
            <a:ext cx="3273436" cy="136207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Guitar Pro APK 1.6.5 Download (Paid for free) for Android">
            <a:extLst>
              <a:ext uri="{FF2B5EF4-FFF2-40B4-BE49-F238E27FC236}">
                <a16:creationId xmlns:a16="http://schemas.microsoft.com/office/drawing/2014/main" id="{CB1526EF-9150-48DC-94FF-7E62D91B00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595" t="11926" r="4297" b="11926"/>
          <a:stretch/>
        </p:blipFill>
        <p:spPr bwMode="auto">
          <a:xfrm>
            <a:off x="8476700" y="2958556"/>
            <a:ext cx="3273436" cy="160960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ibelius Review | Top Ten Reviews">
            <a:extLst>
              <a:ext uri="{FF2B5EF4-FFF2-40B4-BE49-F238E27FC236}">
                <a16:creationId xmlns:a16="http://schemas.microsoft.com/office/drawing/2014/main" id="{E7C1D8E9-7B66-426E-A9CB-E0CFBE1267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5120" y="4678036"/>
            <a:ext cx="3175016" cy="1362077"/>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B85DDF25-B0B9-4E91-B4C9-86E3D08DF9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9436" y="1762832"/>
            <a:ext cx="34290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612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234B-AB03-4253-B13B-5891CAB63270}"/>
              </a:ext>
            </a:extLst>
          </p:cNvPr>
          <p:cNvSpPr>
            <a:spLocks noGrp="1"/>
          </p:cNvSpPr>
          <p:nvPr>
            <p:ph type="title"/>
          </p:nvPr>
        </p:nvSpPr>
        <p:spPr/>
        <p:txBody>
          <a:bodyPr/>
          <a:lstStyle/>
          <a:p>
            <a:r>
              <a:rPr lang="et-EE" b="1" dirty="0"/>
              <a:t>Populaarseimad programmerimiskeeled</a:t>
            </a:r>
            <a:endParaRPr lang="en-GB" b="1" dirty="0"/>
          </a:p>
        </p:txBody>
      </p:sp>
      <p:grpSp>
        <p:nvGrpSpPr>
          <p:cNvPr id="6" name="Group 5">
            <a:extLst>
              <a:ext uri="{FF2B5EF4-FFF2-40B4-BE49-F238E27FC236}">
                <a16:creationId xmlns:a16="http://schemas.microsoft.com/office/drawing/2014/main" id="{115FAF0D-B9D0-499B-F59B-B5317D8259B6}"/>
              </a:ext>
            </a:extLst>
          </p:cNvPr>
          <p:cNvGrpSpPr/>
          <p:nvPr/>
        </p:nvGrpSpPr>
        <p:grpSpPr>
          <a:xfrm>
            <a:off x="1070706" y="1469902"/>
            <a:ext cx="6769589" cy="4892567"/>
            <a:chOff x="1070706" y="1469902"/>
            <a:chExt cx="6769589" cy="4892567"/>
          </a:xfrm>
        </p:grpSpPr>
        <p:pic>
          <p:nvPicPr>
            <p:cNvPr id="4" name="Picture 3">
              <a:hlinkClick r:id="rId3"/>
              <a:extLst>
                <a:ext uri="{FF2B5EF4-FFF2-40B4-BE49-F238E27FC236}">
                  <a16:creationId xmlns:a16="http://schemas.microsoft.com/office/drawing/2014/main" id="{F755AF52-FF89-464B-B3CA-CB6E5D2D1072}"/>
                </a:ext>
              </a:extLst>
            </p:cNvPr>
            <p:cNvPicPr>
              <a:picLocks noChangeAspect="1"/>
            </p:cNvPicPr>
            <p:nvPr/>
          </p:nvPicPr>
          <p:blipFill>
            <a:blip r:embed="rId4"/>
            <a:stretch>
              <a:fillRect/>
            </a:stretch>
          </p:blipFill>
          <p:spPr>
            <a:xfrm>
              <a:off x="1070706" y="1469902"/>
              <a:ext cx="6769589" cy="4892567"/>
            </a:xfrm>
            <a:prstGeom prst="rect">
              <a:avLst/>
            </a:prstGeom>
          </p:spPr>
        </p:pic>
        <p:pic>
          <p:nvPicPr>
            <p:cNvPr id="5" name="Picture 4" descr="Icon&#10;&#10;Description automatically generated">
              <a:hlinkClick r:id="rId3"/>
              <a:extLst>
                <a:ext uri="{FF2B5EF4-FFF2-40B4-BE49-F238E27FC236}">
                  <a16:creationId xmlns:a16="http://schemas.microsoft.com/office/drawing/2014/main" id="{3A444FD2-48DD-8DAD-5FCA-29528DE8F3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861" y="5553302"/>
              <a:ext cx="650664" cy="631144"/>
            </a:xfrm>
            <a:prstGeom prst="rect">
              <a:avLst/>
            </a:prstGeom>
          </p:spPr>
        </p:pic>
      </p:grpSp>
    </p:spTree>
    <p:extLst>
      <p:ext uri="{BB962C8B-B14F-4D97-AF65-F5344CB8AC3E}">
        <p14:creationId xmlns:p14="http://schemas.microsoft.com/office/powerpoint/2010/main" val="79596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631FB3-D39F-48BA-A231-0FD5A7106598}"/>
              </a:ext>
            </a:extLst>
          </p:cNvPr>
          <p:cNvSpPr/>
          <p:nvPr/>
        </p:nvSpPr>
        <p:spPr>
          <a:xfrm>
            <a:off x="838200" y="1992231"/>
            <a:ext cx="10111667" cy="3046988"/>
          </a:xfrm>
          <a:prstGeom prst="rect">
            <a:avLst/>
          </a:prstGeom>
        </p:spPr>
        <p:txBody>
          <a:bodyPr wrap="square">
            <a:spAutoFit/>
          </a:bodyPr>
          <a:lstStyle/>
          <a:p>
            <a:r>
              <a:rPr lang="en-GB" sz="2400" dirty="0" err="1">
                <a:latin typeface="Calibri" panose="020F0502020204030204" pitchFamily="34" charset="0"/>
                <a:ea typeface="Calibri" panose="020F0502020204030204" pitchFamily="34" charset="0"/>
              </a:rPr>
              <a:t>PsychoPy</a:t>
            </a:r>
            <a:r>
              <a:rPr lang="et-EE" sz="2400" dirty="0">
                <a:latin typeface="Calibri" panose="020F0502020204030204" pitchFamily="34" charset="0"/>
                <a:ea typeface="Calibri" panose="020F0502020204030204" pitchFamily="34" charset="0"/>
              </a:rPr>
              <a:t> on loodud teadusstandardeid silmas pidades ja selle arendamisega on järjepidevalt tegeletud umbes 20 aastat. Selle aja jooksul on läbi testitud lugematu hulk erijuhte, mis on muutnud programmi töökindlaks ja kasutajasõbralikuks. </a:t>
            </a:r>
            <a:r>
              <a:rPr lang="et-EE" sz="2400" b="1" dirty="0">
                <a:latin typeface="Calibri" panose="020F0502020204030204" pitchFamily="34" charset="0"/>
                <a:ea typeface="Calibri" panose="020F0502020204030204" pitchFamily="34" charset="0"/>
              </a:rPr>
              <a:t>PsychoPy võimaldab kombineerida graafilist liidest käsurealt kirjutatud koodiga, mis teeb temast paindlike võimalustega töövahendi väga erineva kogemuse ja taustaga kasutajatele.</a:t>
            </a:r>
          </a:p>
          <a:p>
            <a:endParaRPr lang="et-EE" sz="2400" b="1" dirty="0">
              <a:latin typeface="Calibri" panose="020F0502020204030204" pitchFamily="34" charset="0"/>
            </a:endParaRPr>
          </a:p>
          <a:p>
            <a:r>
              <a:rPr lang="et-EE" sz="2400" dirty="0">
                <a:solidFill>
                  <a:schemeClr val="bg1">
                    <a:lumMod val="50000"/>
                  </a:schemeClr>
                </a:solidFill>
                <a:latin typeface="Calibri" panose="020F0502020204030204" pitchFamily="34" charset="0"/>
              </a:rPr>
              <a:t>PsychoPy saad alla laadida siit: </a:t>
            </a:r>
            <a:r>
              <a:rPr lang="et-EE" sz="2400" dirty="0">
                <a:solidFill>
                  <a:schemeClr val="bg1">
                    <a:lumMod val="50000"/>
                  </a:schemeClr>
                </a:solidFill>
                <a:latin typeface="Calibri" panose="020F0502020204030204" pitchFamily="34" charset="0"/>
                <a:hlinkClick r:id="rId2">
                  <a:extLst>
                    <a:ext uri="{A12FA001-AC4F-418D-AE19-62706E023703}">
                      <ahyp:hlinkClr xmlns:ahyp="http://schemas.microsoft.com/office/drawing/2018/hyperlinkcolor" val="tx"/>
                    </a:ext>
                  </a:extLst>
                </a:hlinkClick>
              </a:rPr>
              <a:t>https://github.com/psychopy/psychopy/releases</a:t>
            </a:r>
            <a:endParaRPr lang="en-GB" sz="2400" dirty="0">
              <a:solidFill>
                <a:schemeClr val="bg1">
                  <a:lumMod val="50000"/>
                </a:schemeClr>
              </a:solidFill>
            </a:endParaRPr>
          </a:p>
        </p:txBody>
      </p:sp>
      <p:sp>
        <p:nvSpPr>
          <p:cNvPr id="5" name="Title 1">
            <a:extLst>
              <a:ext uri="{FF2B5EF4-FFF2-40B4-BE49-F238E27FC236}">
                <a16:creationId xmlns:a16="http://schemas.microsoft.com/office/drawing/2014/main" id="{DB6B101F-1E41-45C1-B364-4CBEBF5D309F}"/>
              </a:ext>
            </a:extLst>
          </p:cNvPr>
          <p:cNvSpPr txBox="1">
            <a:spLocks/>
          </p:cNvSpPr>
          <p:nvPr/>
        </p:nvSpPr>
        <p:spPr>
          <a:xfrm>
            <a:off x="838200" y="817887"/>
            <a:ext cx="10515600" cy="6558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Mis on PsychoPy?</a:t>
            </a:r>
            <a:endParaRPr lang="en-GB" b="1" dirty="0"/>
          </a:p>
        </p:txBody>
      </p:sp>
    </p:spTree>
    <p:extLst>
      <p:ext uri="{BB962C8B-B14F-4D97-AF65-F5344CB8AC3E}">
        <p14:creationId xmlns:p14="http://schemas.microsoft.com/office/powerpoint/2010/main" val="587837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6B101F-1E41-45C1-B364-4CBEBF5D309F}"/>
              </a:ext>
            </a:extLst>
          </p:cNvPr>
          <p:cNvSpPr txBox="1">
            <a:spLocks/>
          </p:cNvSpPr>
          <p:nvPr/>
        </p:nvSpPr>
        <p:spPr>
          <a:xfrm>
            <a:off x="838200" y="817887"/>
            <a:ext cx="10515600" cy="6558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Mis on PsychoPy?</a:t>
            </a:r>
            <a:endParaRPr lang="en-GB" b="1" dirty="0"/>
          </a:p>
        </p:txBody>
      </p:sp>
      <p:sp>
        <p:nvSpPr>
          <p:cNvPr id="2" name="TextBox 1">
            <a:extLst>
              <a:ext uri="{FF2B5EF4-FFF2-40B4-BE49-F238E27FC236}">
                <a16:creationId xmlns:a16="http://schemas.microsoft.com/office/drawing/2014/main" id="{5F61C1B2-789E-4551-B3AC-E52357A1FC1E}"/>
              </a:ext>
            </a:extLst>
          </p:cNvPr>
          <p:cNvSpPr txBox="1"/>
          <p:nvPr/>
        </p:nvSpPr>
        <p:spPr>
          <a:xfrm>
            <a:off x="821221" y="2701467"/>
            <a:ext cx="3705225" cy="954107"/>
          </a:xfrm>
          <a:prstGeom prst="rect">
            <a:avLst/>
          </a:prstGeom>
          <a:noFill/>
        </p:spPr>
        <p:txBody>
          <a:bodyPr wrap="square" rtlCol="0">
            <a:spAutoFit/>
          </a:bodyPr>
          <a:lstStyle/>
          <a:p>
            <a:r>
              <a:rPr lang="en-GB" sz="2800" dirty="0">
                <a:solidFill>
                  <a:srgbClr val="FF0000"/>
                </a:solidFill>
              </a:rPr>
              <a:t>Psychophysics Toolbox</a:t>
            </a:r>
            <a:endParaRPr lang="et-EE" sz="2800" dirty="0">
              <a:solidFill>
                <a:srgbClr val="FF0000"/>
              </a:solidFill>
            </a:endParaRPr>
          </a:p>
          <a:p>
            <a:r>
              <a:rPr lang="en-GB" sz="2800" dirty="0">
                <a:solidFill>
                  <a:srgbClr val="FF0000"/>
                </a:solidFill>
              </a:rPr>
              <a:t>Presentation</a:t>
            </a:r>
          </a:p>
        </p:txBody>
      </p:sp>
      <p:sp>
        <p:nvSpPr>
          <p:cNvPr id="3" name="TextBox 2">
            <a:extLst>
              <a:ext uri="{FF2B5EF4-FFF2-40B4-BE49-F238E27FC236}">
                <a16:creationId xmlns:a16="http://schemas.microsoft.com/office/drawing/2014/main" id="{11A103D1-01C9-4615-A60F-EEE5DAA6315E}"/>
              </a:ext>
            </a:extLst>
          </p:cNvPr>
          <p:cNvSpPr txBox="1"/>
          <p:nvPr/>
        </p:nvSpPr>
        <p:spPr>
          <a:xfrm>
            <a:off x="8448675" y="2486024"/>
            <a:ext cx="2098651" cy="1384995"/>
          </a:xfrm>
          <a:prstGeom prst="rect">
            <a:avLst/>
          </a:prstGeom>
          <a:noFill/>
        </p:spPr>
        <p:txBody>
          <a:bodyPr wrap="none" rtlCol="0">
            <a:spAutoFit/>
          </a:bodyPr>
          <a:lstStyle/>
          <a:p>
            <a:r>
              <a:rPr lang="et-EE" sz="2800" dirty="0">
                <a:solidFill>
                  <a:srgbClr val="00B050"/>
                </a:solidFill>
              </a:rPr>
              <a:t>E-</a:t>
            </a:r>
            <a:r>
              <a:rPr lang="et-EE" sz="2800" dirty="0" err="1">
                <a:solidFill>
                  <a:srgbClr val="00B050"/>
                </a:solidFill>
              </a:rPr>
              <a:t>Prime</a:t>
            </a:r>
            <a:endParaRPr lang="et-EE" sz="2800" dirty="0">
              <a:solidFill>
                <a:srgbClr val="00B050"/>
              </a:solidFill>
            </a:endParaRPr>
          </a:p>
          <a:p>
            <a:r>
              <a:rPr lang="et-EE" sz="2800" dirty="0" err="1">
                <a:solidFill>
                  <a:srgbClr val="00B050"/>
                </a:solidFill>
              </a:rPr>
              <a:t>PsyScope</a:t>
            </a:r>
            <a:endParaRPr lang="et-EE" sz="2800" dirty="0">
              <a:solidFill>
                <a:srgbClr val="00B050"/>
              </a:solidFill>
            </a:endParaRPr>
          </a:p>
          <a:p>
            <a:r>
              <a:rPr lang="et-EE" sz="2800" dirty="0" err="1">
                <a:solidFill>
                  <a:srgbClr val="00B050"/>
                </a:solidFill>
              </a:rPr>
              <a:t>OpenSesame</a:t>
            </a:r>
            <a:endParaRPr lang="en-GB" sz="2800" dirty="0">
              <a:solidFill>
                <a:srgbClr val="00B050"/>
              </a:solidFill>
            </a:endParaRPr>
          </a:p>
        </p:txBody>
      </p:sp>
      <p:cxnSp>
        <p:nvCxnSpPr>
          <p:cNvPr id="8" name="Straight Arrow Connector 7">
            <a:extLst>
              <a:ext uri="{FF2B5EF4-FFF2-40B4-BE49-F238E27FC236}">
                <a16:creationId xmlns:a16="http://schemas.microsoft.com/office/drawing/2014/main" id="{1159D9C0-F3C5-4CC7-9A0D-B321E401351D}"/>
              </a:ext>
            </a:extLst>
          </p:cNvPr>
          <p:cNvCxnSpPr>
            <a:cxnSpLocks/>
          </p:cNvCxnSpPr>
          <p:nvPr/>
        </p:nvCxnSpPr>
        <p:spPr>
          <a:xfrm>
            <a:off x="1390653" y="6070763"/>
            <a:ext cx="891354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7C213355-3923-4090-99ED-98A3DB2FE252}"/>
              </a:ext>
            </a:extLst>
          </p:cNvPr>
          <p:cNvSpPr txBox="1"/>
          <p:nvPr/>
        </p:nvSpPr>
        <p:spPr>
          <a:xfrm>
            <a:off x="661461" y="5494271"/>
            <a:ext cx="3793859" cy="523220"/>
          </a:xfrm>
          <a:prstGeom prst="rect">
            <a:avLst/>
          </a:prstGeom>
          <a:noFill/>
        </p:spPr>
        <p:txBody>
          <a:bodyPr wrap="none" rtlCol="0">
            <a:spAutoFit/>
          </a:bodyPr>
          <a:lstStyle/>
          <a:p>
            <a:r>
              <a:rPr lang="et-EE" sz="2800" dirty="0">
                <a:solidFill>
                  <a:srgbClr val="FF0000"/>
                </a:solidFill>
              </a:rPr>
              <a:t>Käsurealt kirjutatav kood</a:t>
            </a:r>
            <a:endParaRPr lang="en-GB" sz="2800" dirty="0">
              <a:solidFill>
                <a:srgbClr val="FF0000"/>
              </a:solidFill>
            </a:endParaRPr>
          </a:p>
        </p:txBody>
      </p:sp>
      <p:sp>
        <p:nvSpPr>
          <p:cNvPr id="10" name="TextBox 9">
            <a:extLst>
              <a:ext uri="{FF2B5EF4-FFF2-40B4-BE49-F238E27FC236}">
                <a16:creationId xmlns:a16="http://schemas.microsoft.com/office/drawing/2014/main" id="{1F6E610F-83F8-480F-B3D5-08D5D932DDE9}"/>
              </a:ext>
            </a:extLst>
          </p:cNvPr>
          <p:cNvSpPr txBox="1"/>
          <p:nvPr/>
        </p:nvSpPr>
        <p:spPr>
          <a:xfrm>
            <a:off x="8075340" y="5494271"/>
            <a:ext cx="3630354" cy="523220"/>
          </a:xfrm>
          <a:prstGeom prst="rect">
            <a:avLst/>
          </a:prstGeom>
          <a:noFill/>
        </p:spPr>
        <p:txBody>
          <a:bodyPr wrap="none" rtlCol="0">
            <a:spAutoFit/>
          </a:bodyPr>
          <a:lstStyle/>
          <a:p>
            <a:pPr algn="ctr"/>
            <a:r>
              <a:rPr lang="et-EE" sz="2800" dirty="0">
                <a:solidFill>
                  <a:srgbClr val="00B050"/>
                </a:solidFill>
              </a:rPr>
              <a:t>Graafiline kasutajaliides</a:t>
            </a:r>
          </a:p>
        </p:txBody>
      </p:sp>
      <p:sp>
        <p:nvSpPr>
          <p:cNvPr id="13" name="Rectangle 12">
            <a:extLst>
              <a:ext uri="{FF2B5EF4-FFF2-40B4-BE49-F238E27FC236}">
                <a16:creationId xmlns:a16="http://schemas.microsoft.com/office/drawing/2014/main" id="{C73E9EB7-53F4-4101-8EC9-41D444D71016}"/>
              </a:ext>
            </a:extLst>
          </p:cNvPr>
          <p:cNvSpPr/>
          <p:nvPr/>
        </p:nvSpPr>
        <p:spPr>
          <a:xfrm>
            <a:off x="5309567" y="2905780"/>
            <a:ext cx="1572866" cy="523220"/>
          </a:xfrm>
          <a:prstGeom prst="rect">
            <a:avLst/>
          </a:prstGeom>
        </p:spPr>
        <p:txBody>
          <a:bodyPr wrap="none">
            <a:spAutoFit/>
          </a:bodyPr>
          <a:lstStyle/>
          <a:p>
            <a:r>
              <a:rPr lang="et-EE" sz="2800" b="1" dirty="0"/>
              <a:t>PsychoPy</a:t>
            </a:r>
            <a:endParaRPr lang="en-GB" sz="2800" dirty="0"/>
          </a:p>
        </p:txBody>
      </p:sp>
    </p:spTree>
    <p:extLst>
      <p:ext uri="{BB962C8B-B14F-4D97-AF65-F5344CB8AC3E}">
        <p14:creationId xmlns:p14="http://schemas.microsoft.com/office/powerpoint/2010/main" val="1459078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19FA-7D7F-4BC4-A04C-46AD3274BC62}"/>
              </a:ext>
            </a:extLst>
          </p:cNvPr>
          <p:cNvSpPr>
            <a:spLocks noGrp="1"/>
          </p:cNvSpPr>
          <p:nvPr>
            <p:ph type="title"/>
          </p:nvPr>
        </p:nvSpPr>
        <p:spPr/>
        <p:txBody>
          <a:bodyPr/>
          <a:lstStyle/>
          <a:p>
            <a:r>
              <a:rPr lang="en-GB" b="1" dirty="0" err="1"/>
              <a:t>PsychoPy</a:t>
            </a:r>
            <a:r>
              <a:rPr lang="en-GB" b="1" dirty="0"/>
              <a:t>: </a:t>
            </a:r>
            <a:r>
              <a:rPr lang="en-GB" b="1" dirty="0" err="1"/>
              <a:t>graafiline</a:t>
            </a:r>
            <a:r>
              <a:rPr lang="en-GB" b="1" dirty="0"/>
              <a:t> </a:t>
            </a:r>
            <a:r>
              <a:rPr lang="en-GB" b="1" dirty="0" err="1"/>
              <a:t>kasutajaliides</a:t>
            </a:r>
            <a:r>
              <a:rPr lang="en-GB" b="1" dirty="0"/>
              <a:t> v</a:t>
            </a:r>
            <a:r>
              <a:rPr lang="et-EE" b="1" dirty="0" err="1"/>
              <a:t>õi</a:t>
            </a:r>
            <a:r>
              <a:rPr lang="et-EE" b="1" dirty="0"/>
              <a:t> käsurealt koodi kirjutamine</a:t>
            </a:r>
            <a:endParaRPr lang="en-GB" b="1" dirty="0"/>
          </a:p>
        </p:txBody>
      </p:sp>
      <p:sp>
        <p:nvSpPr>
          <p:cNvPr id="3" name="Content Placeholder 2">
            <a:extLst>
              <a:ext uri="{FF2B5EF4-FFF2-40B4-BE49-F238E27FC236}">
                <a16:creationId xmlns:a16="http://schemas.microsoft.com/office/drawing/2014/main" id="{B2DC8EF9-29E3-4578-BEA3-84BD9D31B7B9}"/>
              </a:ext>
            </a:extLst>
          </p:cNvPr>
          <p:cNvSpPr>
            <a:spLocks noGrp="1"/>
          </p:cNvSpPr>
          <p:nvPr>
            <p:ph idx="1"/>
          </p:nvPr>
        </p:nvSpPr>
        <p:spPr>
          <a:xfrm>
            <a:off x="838200" y="1797050"/>
            <a:ext cx="10515600" cy="4351338"/>
          </a:xfrm>
        </p:spPr>
        <p:txBody>
          <a:bodyPr/>
          <a:lstStyle/>
          <a:p>
            <a:pPr marL="0" indent="0">
              <a:buNone/>
            </a:pPr>
            <a:r>
              <a:rPr lang="et-EE" dirty="0"/>
              <a:t>„</a:t>
            </a:r>
            <a:r>
              <a:rPr lang="en-GB" dirty="0"/>
              <a:t>Many universities now use it for their undergraduate teaching but many fully fledged scientists, even those who are perfectly capable of writing the code manually, use Builder to run the bulk of their experiments. </a:t>
            </a:r>
            <a:r>
              <a:rPr lang="en-GB" b="1" dirty="0"/>
              <a:t>We wrote </a:t>
            </a:r>
            <a:r>
              <a:rPr lang="en-GB" b="1" dirty="0" err="1"/>
              <a:t>PsychoPy</a:t>
            </a:r>
            <a:r>
              <a:rPr lang="en-GB" b="1" dirty="0"/>
              <a:t> itself</a:t>
            </a:r>
            <a:r>
              <a:rPr lang="en-GB" dirty="0"/>
              <a:t>, so we seem to be moderately competent programmers, </a:t>
            </a:r>
            <a:r>
              <a:rPr lang="en-GB" b="1" dirty="0"/>
              <a:t>but we also use Builder to create most of the experiments</a:t>
            </a:r>
            <a:r>
              <a:rPr lang="en-GB" dirty="0"/>
              <a:t> because </a:t>
            </a:r>
            <a:r>
              <a:rPr lang="en-GB" b="1" dirty="0"/>
              <a:t>it’s</a:t>
            </a:r>
            <a:r>
              <a:rPr lang="en-GB" dirty="0"/>
              <a:t> </a:t>
            </a:r>
            <a:r>
              <a:rPr lang="en-GB" b="1" dirty="0"/>
              <a:t>just</a:t>
            </a:r>
            <a:r>
              <a:rPr lang="en-GB" dirty="0"/>
              <a:t> </a:t>
            </a:r>
            <a:r>
              <a:rPr lang="en-GB" b="1" dirty="0"/>
              <a:t>quicker</a:t>
            </a:r>
            <a:r>
              <a:rPr lang="en-GB" dirty="0"/>
              <a:t> to get something up and running without lots of bugs to fix!</a:t>
            </a:r>
            <a:r>
              <a:rPr lang="et-EE" dirty="0"/>
              <a:t>“</a:t>
            </a:r>
            <a:endParaRPr lang="en-GB" dirty="0"/>
          </a:p>
        </p:txBody>
      </p:sp>
      <p:sp>
        <p:nvSpPr>
          <p:cNvPr id="4" name="Rectangle 3">
            <a:extLst>
              <a:ext uri="{FF2B5EF4-FFF2-40B4-BE49-F238E27FC236}">
                <a16:creationId xmlns:a16="http://schemas.microsoft.com/office/drawing/2014/main" id="{20BE35B2-C801-4665-80B7-5CA217FFBC61}"/>
              </a:ext>
            </a:extLst>
          </p:cNvPr>
          <p:cNvSpPr/>
          <p:nvPr/>
        </p:nvSpPr>
        <p:spPr>
          <a:xfrm>
            <a:off x="7610475" y="4820335"/>
            <a:ext cx="3581400" cy="369332"/>
          </a:xfrm>
          <a:prstGeom prst="rect">
            <a:avLst/>
          </a:prstGeom>
        </p:spPr>
        <p:txBody>
          <a:bodyPr wrap="square">
            <a:spAutoFit/>
          </a:bodyPr>
          <a:lstStyle/>
          <a:p>
            <a:r>
              <a:rPr lang="et-EE" dirty="0">
                <a:solidFill>
                  <a:srgbClr val="222222"/>
                </a:solidFill>
                <a:latin typeface="Arial" panose="020B0604020202020204" pitchFamily="34" charset="0"/>
              </a:rPr>
              <a:t>(</a:t>
            </a:r>
            <a:r>
              <a:rPr lang="en-GB" dirty="0">
                <a:solidFill>
                  <a:srgbClr val="222222"/>
                </a:solidFill>
                <a:latin typeface="Arial" panose="020B0604020202020204" pitchFamily="34" charset="0"/>
              </a:rPr>
              <a:t>Peirce, &amp; MacAskill, 2018</a:t>
            </a:r>
            <a:r>
              <a:rPr lang="et-EE" dirty="0">
                <a:solidFill>
                  <a:srgbClr val="222222"/>
                </a:solidFill>
                <a:latin typeface="Arial" panose="020B0604020202020204" pitchFamily="34" charset="0"/>
              </a:rPr>
              <a:t>, p. 3</a:t>
            </a:r>
            <a:r>
              <a:rPr lang="en-GB" dirty="0">
                <a:solidFill>
                  <a:srgbClr val="222222"/>
                </a:solidFill>
                <a:latin typeface="Arial" panose="020B0604020202020204" pitchFamily="34" charset="0"/>
              </a:rPr>
              <a:t>)</a:t>
            </a:r>
            <a:endParaRPr lang="en-GB" dirty="0"/>
          </a:p>
        </p:txBody>
      </p:sp>
    </p:spTree>
    <p:extLst>
      <p:ext uri="{BB962C8B-B14F-4D97-AF65-F5344CB8AC3E}">
        <p14:creationId xmlns:p14="http://schemas.microsoft.com/office/powerpoint/2010/main" val="1980323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1409-5EFB-4B16-AE50-9B096A4E3690}"/>
              </a:ext>
            </a:extLst>
          </p:cNvPr>
          <p:cNvSpPr>
            <a:spLocks noGrp="1"/>
          </p:cNvSpPr>
          <p:nvPr>
            <p:ph type="title"/>
          </p:nvPr>
        </p:nvSpPr>
        <p:spPr/>
        <p:txBody>
          <a:bodyPr/>
          <a:lstStyle/>
          <a:p>
            <a:r>
              <a:rPr lang="et-EE" b="1" dirty="0"/>
              <a:t>Valik õpiväljundeid</a:t>
            </a:r>
            <a:endParaRPr lang="en-GB" b="1" dirty="0"/>
          </a:p>
        </p:txBody>
      </p:sp>
      <p:sp>
        <p:nvSpPr>
          <p:cNvPr id="3" name="Content Placeholder 2">
            <a:extLst>
              <a:ext uri="{FF2B5EF4-FFF2-40B4-BE49-F238E27FC236}">
                <a16:creationId xmlns:a16="http://schemas.microsoft.com/office/drawing/2014/main" id="{828ACB0D-BA03-44C0-A0E1-C8CA7204A772}"/>
              </a:ext>
            </a:extLst>
          </p:cNvPr>
          <p:cNvSpPr>
            <a:spLocks noGrp="1"/>
          </p:cNvSpPr>
          <p:nvPr>
            <p:ph idx="1"/>
          </p:nvPr>
        </p:nvSpPr>
        <p:spPr/>
        <p:txBody>
          <a:bodyPr>
            <a:normAutofit fontScale="92500" lnSpcReduction="10000"/>
          </a:bodyPr>
          <a:lstStyle/>
          <a:p>
            <a:pPr marL="0" lvl="0" indent="0">
              <a:buNone/>
            </a:pPr>
            <a:r>
              <a:rPr lang="et-EE" b="1" dirty="0"/>
              <a:t>Kursuse läbinud õppija:</a:t>
            </a:r>
          </a:p>
          <a:p>
            <a:pPr lvl="0"/>
            <a:r>
              <a:rPr lang="et-EE" b="1" dirty="0"/>
              <a:t>Oskab nimetada </a:t>
            </a:r>
            <a:r>
              <a:rPr lang="et-EE" dirty="0"/>
              <a:t>kursusel kasutatud füsioloogiliste mõõdikute </a:t>
            </a:r>
            <a:r>
              <a:rPr lang="et-EE" b="1" dirty="0"/>
              <a:t>põhilisi rakendusi </a:t>
            </a:r>
            <a:r>
              <a:rPr lang="et-EE" dirty="0"/>
              <a:t>nii laboris kui laborist väljaspool</a:t>
            </a:r>
            <a:endParaRPr lang="en-GB" dirty="0"/>
          </a:p>
          <a:p>
            <a:pPr lvl="0"/>
            <a:r>
              <a:rPr lang="et-EE" b="1" dirty="0"/>
              <a:t>Hoomab</a:t>
            </a:r>
            <a:r>
              <a:rPr lang="et-EE" dirty="0"/>
              <a:t> kursusel kasutatud </a:t>
            </a:r>
            <a:r>
              <a:rPr lang="et-EE" b="1" dirty="0"/>
              <a:t>signaalide tõlgendamise konteksti </a:t>
            </a:r>
            <a:r>
              <a:rPr lang="et-EE" dirty="0"/>
              <a:t>ja omab ülevaadet põhilistest signaali </a:t>
            </a:r>
            <a:r>
              <a:rPr lang="et-EE" b="1" dirty="0"/>
              <a:t>kvaliteeti mõjutavatest teguritest</a:t>
            </a:r>
            <a:endParaRPr lang="en-GB" b="1" dirty="0"/>
          </a:p>
          <a:p>
            <a:pPr lvl="0"/>
            <a:r>
              <a:rPr lang="et-EE" b="1" dirty="0"/>
              <a:t>Õpib hindama </a:t>
            </a:r>
            <a:r>
              <a:rPr lang="et-EE" dirty="0"/>
              <a:t>ja rakendama katse ülesseadmise seisukohalt kriitilisemaid </a:t>
            </a:r>
            <a:r>
              <a:rPr lang="et-EE" b="1" dirty="0"/>
              <a:t>katseseadmete riistvaralisi piiranguid </a:t>
            </a:r>
            <a:r>
              <a:rPr lang="et-EE" dirty="0"/>
              <a:t>ning valdab sellega seonduvat põhilist terminoloogiat</a:t>
            </a:r>
          </a:p>
          <a:p>
            <a:r>
              <a:rPr lang="et-EE" dirty="0"/>
              <a:t>Tunneb peamisi PsychoPy funktsioone ja </a:t>
            </a:r>
            <a:r>
              <a:rPr lang="et-EE" b="1" dirty="0"/>
              <a:t>oskab iseseisvalt luua psühholoogiliste katsete juhtfaile</a:t>
            </a:r>
            <a:r>
              <a:rPr lang="et-EE" dirty="0"/>
              <a:t> ning hankida infot selle käigus tekkinud probleemide lahendamiseks </a:t>
            </a:r>
            <a:endParaRPr lang="en-GB" dirty="0"/>
          </a:p>
        </p:txBody>
      </p:sp>
    </p:spTree>
    <p:extLst>
      <p:ext uri="{BB962C8B-B14F-4D97-AF65-F5344CB8AC3E}">
        <p14:creationId xmlns:p14="http://schemas.microsoft.com/office/powerpoint/2010/main" val="41363444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Driver hand on the steering wheel">
            <a:extLst>
              <a:ext uri="{FF2B5EF4-FFF2-40B4-BE49-F238E27FC236}">
                <a16:creationId xmlns:a16="http://schemas.microsoft.com/office/drawing/2014/main" id="{831CC04F-5E58-48EE-9611-2131ABE97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869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8FF2619A-5B7E-4FEC-A14D-6D3BF17653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50" t="6704" r="22741"/>
          <a:stretch/>
        </p:blipFill>
        <p:spPr bwMode="auto">
          <a:xfrm>
            <a:off x="3624326" y="4683872"/>
            <a:ext cx="1496504" cy="15107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B73CCBE-02E9-406C-A965-72C2999EE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789" y="534829"/>
            <a:ext cx="1399653" cy="19249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CD4DB7E-9D2F-4109-92C7-F64D2A06327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4343706" y="544055"/>
            <a:ext cx="1424103" cy="19249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C60F867-9854-4C16-B365-27FA223355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4859" y="534829"/>
            <a:ext cx="2695065" cy="17926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isto Kalervo Näätänen 80 | ajakiri.ut.ee">
            <a:extLst>
              <a:ext uri="{FF2B5EF4-FFF2-40B4-BE49-F238E27FC236}">
                <a16:creationId xmlns:a16="http://schemas.microsoft.com/office/drawing/2014/main" id="{E5A026DD-35A9-4C88-B990-0E327FEB8530}"/>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9724685" y="3241270"/>
            <a:ext cx="2165239" cy="288520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B425F45-C4A0-4AD9-ABF7-5814E4EFFD6C}"/>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945246" y="534829"/>
            <a:ext cx="1283297" cy="19249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Maria TAMM | Lecturer and researcher | PhD | University of Tartu, Tartu |  Department of Experimental Psychology">
            <a:extLst>
              <a:ext uri="{FF2B5EF4-FFF2-40B4-BE49-F238E27FC236}">
                <a16:creationId xmlns:a16="http://schemas.microsoft.com/office/drawing/2014/main" id="{5BBCA592-AC87-458D-A71F-26DB43E8EFF4}"/>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6886672" y="4851789"/>
            <a:ext cx="1274685" cy="127468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F44DEF24-4157-4814-94AC-48836978624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0035" t="19935" r="2210" b="42136"/>
          <a:stretch/>
        </p:blipFill>
        <p:spPr bwMode="auto">
          <a:xfrm>
            <a:off x="7372303" y="534829"/>
            <a:ext cx="1704720" cy="1718266"/>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Loop | Aire Raidvee">
            <a:extLst>
              <a:ext uri="{FF2B5EF4-FFF2-40B4-BE49-F238E27FC236}">
                <a16:creationId xmlns:a16="http://schemas.microsoft.com/office/drawing/2014/main" id="{EB2AD01B-EE7A-462D-9252-96E5273BEE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8532" y="4785874"/>
            <a:ext cx="1340600" cy="1340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D49B156-C5A1-4885-9C51-B452CEDC0A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4955" y="4200717"/>
            <a:ext cx="1328758" cy="19931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Esinejad">
            <a:extLst>
              <a:ext uri="{FF2B5EF4-FFF2-40B4-BE49-F238E27FC236}">
                <a16:creationId xmlns:a16="http://schemas.microsoft.com/office/drawing/2014/main" id="{6FDFF405-AFB5-4796-AE25-C83D540D5A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28715" y="2695735"/>
            <a:ext cx="1361995" cy="17024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r Rene Mottus | Psychology Handbooks">
            <a:extLst>
              <a:ext uri="{FF2B5EF4-FFF2-40B4-BE49-F238E27FC236}">
                <a16:creationId xmlns:a16="http://schemas.microsoft.com/office/drawing/2014/main" id="{E69B6752-B8FB-4397-BC27-AEFD8F13F5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191" y="2959679"/>
            <a:ext cx="1168827" cy="15584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ikexcohen.com">
            <a:extLst>
              <a:ext uri="{FF2B5EF4-FFF2-40B4-BE49-F238E27FC236}">
                <a16:creationId xmlns:a16="http://schemas.microsoft.com/office/drawing/2014/main" id="{15561F03-A0ED-4A48-A73E-214896CF00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8165" y="4785064"/>
            <a:ext cx="1374298" cy="13742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ia Astikainen.">
            <a:extLst>
              <a:ext uri="{FF2B5EF4-FFF2-40B4-BE49-F238E27FC236}">
                <a16:creationId xmlns:a16="http://schemas.microsoft.com/office/drawing/2014/main" id="{F8802D31-7484-41C0-80B8-51D3205B485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71132" y="2708476"/>
            <a:ext cx="1399310" cy="17024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in Taagepera - Bio, Facts, Family | Famous Birthdays">
            <a:extLst>
              <a:ext uri="{FF2B5EF4-FFF2-40B4-BE49-F238E27FC236}">
                <a16:creationId xmlns:a16="http://schemas.microsoft.com/office/drawing/2014/main" id="{172A66D1-E454-4123-BDEB-3592E02FF7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0728" y="549098"/>
            <a:ext cx="2410581" cy="24105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Alex Wade - Professor - University of York | LinkedIn">
            <a:extLst>
              <a:ext uri="{FF2B5EF4-FFF2-40B4-BE49-F238E27FC236}">
                <a16:creationId xmlns:a16="http://schemas.microsoft.com/office/drawing/2014/main" id="{A5EF92E1-6FF8-4B88-85B4-B0A463CDC0B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60973" y="2514994"/>
            <a:ext cx="1534602" cy="153460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Kristiina Kompus | University of Bergen">
            <a:extLst>
              <a:ext uri="{FF2B5EF4-FFF2-40B4-BE49-F238E27FC236}">
                <a16:creationId xmlns:a16="http://schemas.microsoft.com/office/drawing/2014/main" id="{1494FEDF-0556-4B51-816C-CDEE306D498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a:off x="7992204" y="4649597"/>
            <a:ext cx="1939518" cy="10861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96D2B88-91CC-2C4B-B659-8F6D9D9A925A}"/>
              </a:ext>
            </a:extLst>
          </p:cNvPr>
          <p:cNvPicPr>
            <a:picLocks noChangeAspect="1"/>
          </p:cNvPicPr>
          <p:nvPr/>
        </p:nvPicPr>
        <p:blipFill rotWithShape="1">
          <a:blip r:embed="rId20"/>
          <a:srcRect l="20814" t="14588"/>
          <a:stretch/>
        </p:blipFill>
        <p:spPr>
          <a:xfrm>
            <a:off x="2000578" y="3121126"/>
            <a:ext cx="750528" cy="959447"/>
          </a:xfrm>
          <a:prstGeom prst="rect">
            <a:avLst/>
          </a:prstGeom>
        </p:spPr>
      </p:pic>
      <p:pic>
        <p:nvPicPr>
          <p:cNvPr id="8" name="Picture 7">
            <a:extLst>
              <a:ext uri="{FF2B5EF4-FFF2-40B4-BE49-F238E27FC236}">
                <a16:creationId xmlns:a16="http://schemas.microsoft.com/office/drawing/2014/main" id="{A425E83F-B94D-8C96-CA4F-9C8D428B7930}"/>
              </a:ext>
            </a:extLst>
          </p:cNvPr>
          <p:cNvPicPr>
            <a:picLocks noChangeAspect="1"/>
          </p:cNvPicPr>
          <p:nvPr/>
        </p:nvPicPr>
        <p:blipFill>
          <a:blip r:embed="rId21"/>
          <a:stretch>
            <a:fillRect/>
          </a:stretch>
        </p:blipFill>
        <p:spPr>
          <a:xfrm>
            <a:off x="2896371" y="3116016"/>
            <a:ext cx="781159" cy="933580"/>
          </a:xfrm>
          <a:prstGeom prst="rect">
            <a:avLst/>
          </a:prstGeom>
        </p:spPr>
      </p:pic>
    </p:spTree>
    <p:extLst>
      <p:ext uri="{BB962C8B-B14F-4D97-AF65-F5344CB8AC3E}">
        <p14:creationId xmlns:p14="http://schemas.microsoft.com/office/powerpoint/2010/main" val="3623773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Image">
            <a:extLst>
              <a:ext uri="{FF2B5EF4-FFF2-40B4-BE49-F238E27FC236}">
                <a16:creationId xmlns:a16="http://schemas.microsoft.com/office/drawing/2014/main" id="{4E2D3AC0-C8E6-45DA-8AD4-DB230938BE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600" b="1369"/>
          <a:stretch/>
        </p:blipFill>
        <p:spPr bwMode="auto">
          <a:xfrm>
            <a:off x="1352551" y="1677101"/>
            <a:ext cx="7448550" cy="428237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9AC93C4-9489-4187-A799-95AC5F5D57CC}"/>
              </a:ext>
            </a:extLst>
          </p:cNvPr>
          <p:cNvSpPr txBox="1">
            <a:spLocks/>
          </p:cNvSpPr>
          <p:nvPr/>
        </p:nvSpPr>
        <p:spPr>
          <a:xfrm>
            <a:off x="904875" y="898525"/>
            <a:ext cx="10515600" cy="64452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t-EE" b="1" dirty="0"/>
              <a:t>Tänan kuulamast ja kohtumiseni praktikumis!</a:t>
            </a:r>
            <a:endParaRPr lang="en-GB" b="1" dirty="0"/>
          </a:p>
        </p:txBody>
      </p:sp>
    </p:spTree>
    <p:extLst>
      <p:ext uri="{BB962C8B-B14F-4D97-AF65-F5344CB8AC3E}">
        <p14:creationId xmlns:p14="http://schemas.microsoft.com/office/powerpoint/2010/main" val="32215698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D71932-F0D7-4B5F-A950-B8A80B72B99A}"/>
              </a:ext>
            </a:extLst>
          </p:cNvPr>
          <p:cNvSpPr txBox="1"/>
          <p:nvPr/>
        </p:nvSpPr>
        <p:spPr>
          <a:xfrm>
            <a:off x="3213717" y="1154097"/>
            <a:ext cx="184731" cy="369332"/>
          </a:xfrm>
          <a:prstGeom prst="rect">
            <a:avLst/>
          </a:prstGeom>
          <a:noFill/>
        </p:spPr>
        <p:txBody>
          <a:bodyPr wrap="none" rtlCol="0">
            <a:spAutoFit/>
          </a:bodyPr>
          <a:lstStyle/>
          <a:p>
            <a:endParaRPr lang="en-GB" dirty="0"/>
          </a:p>
        </p:txBody>
      </p:sp>
      <p:sp>
        <p:nvSpPr>
          <p:cNvPr id="3" name="TextBox 2">
            <a:extLst>
              <a:ext uri="{FF2B5EF4-FFF2-40B4-BE49-F238E27FC236}">
                <a16:creationId xmlns:a16="http://schemas.microsoft.com/office/drawing/2014/main" id="{4C99981F-8A8E-464E-B68E-DFD686DAA0E4}"/>
              </a:ext>
            </a:extLst>
          </p:cNvPr>
          <p:cNvSpPr txBox="1"/>
          <p:nvPr/>
        </p:nvSpPr>
        <p:spPr>
          <a:xfrm>
            <a:off x="895350" y="704850"/>
            <a:ext cx="3218510" cy="400110"/>
          </a:xfrm>
          <a:prstGeom prst="rect">
            <a:avLst/>
          </a:prstGeom>
          <a:noFill/>
        </p:spPr>
        <p:txBody>
          <a:bodyPr wrap="none" rtlCol="0">
            <a:spAutoFit/>
          </a:bodyPr>
          <a:lstStyle/>
          <a:p>
            <a:r>
              <a:rPr lang="et-EE" sz="2000" b="1" dirty="0">
                <a:latin typeface="+mj-lt"/>
              </a:rPr>
              <a:t>Viited (esinemise järjekorras)</a:t>
            </a:r>
            <a:endParaRPr lang="en-GB" sz="2000" b="1" dirty="0">
              <a:latin typeface="+mj-lt"/>
            </a:endParaRPr>
          </a:p>
        </p:txBody>
      </p:sp>
      <p:sp>
        <p:nvSpPr>
          <p:cNvPr id="4" name="TextBox 3">
            <a:extLst>
              <a:ext uri="{FF2B5EF4-FFF2-40B4-BE49-F238E27FC236}">
                <a16:creationId xmlns:a16="http://schemas.microsoft.com/office/drawing/2014/main" id="{7FF15E2A-67FF-4C25-86BD-63EFB3935E9F}"/>
              </a:ext>
            </a:extLst>
          </p:cNvPr>
          <p:cNvSpPr txBox="1"/>
          <p:nvPr/>
        </p:nvSpPr>
        <p:spPr>
          <a:xfrm>
            <a:off x="895350" y="2200815"/>
            <a:ext cx="10072566" cy="1200329"/>
          </a:xfrm>
          <a:prstGeom prst="rect">
            <a:avLst/>
          </a:prstGeom>
          <a:noFill/>
        </p:spPr>
        <p:txBody>
          <a:bodyPr wrap="none" rtlCol="0">
            <a:spAutoFit/>
          </a:bodyPr>
          <a:lstStyle/>
          <a:p>
            <a:r>
              <a:rPr lang="en-GB" dirty="0" err="1">
                <a:latin typeface="+mj-lt"/>
              </a:rPr>
              <a:t>Gleitman</a:t>
            </a:r>
            <a:r>
              <a:rPr lang="en-GB" dirty="0">
                <a:latin typeface="+mj-lt"/>
              </a:rPr>
              <a:t>, H., Reisberg, D., &amp; Gross, J. (</a:t>
            </a:r>
            <a:r>
              <a:rPr lang="et-EE" dirty="0">
                <a:latin typeface="+mj-lt"/>
              </a:rPr>
              <a:t>2014</a:t>
            </a:r>
            <a:r>
              <a:rPr lang="en-GB" dirty="0">
                <a:latin typeface="+mj-lt"/>
              </a:rPr>
              <a:t>).</a:t>
            </a:r>
            <a:r>
              <a:rPr lang="et-EE" dirty="0">
                <a:latin typeface="+mj-lt"/>
              </a:rPr>
              <a:t> Psühholoogia.</a:t>
            </a:r>
            <a:r>
              <a:rPr lang="en-GB" dirty="0">
                <a:latin typeface="+mj-lt"/>
              </a:rPr>
              <a:t> </a:t>
            </a:r>
            <a:r>
              <a:rPr lang="et-EE" dirty="0">
                <a:latin typeface="+mj-lt"/>
              </a:rPr>
              <a:t>Hermes.</a:t>
            </a:r>
          </a:p>
          <a:p>
            <a:endParaRPr lang="et-EE" dirty="0">
              <a:latin typeface="+mj-lt"/>
            </a:endParaRPr>
          </a:p>
          <a:p>
            <a:r>
              <a:rPr lang="et-EE" dirty="0">
                <a:latin typeface="+mj-lt"/>
              </a:rPr>
              <a:t>Allik, J. 1975 Nägemissüsteemi mikrostruktuur: nägemistaju psühholoogilised alused. Tartu Riiklik Ülikool. </a:t>
            </a:r>
          </a:p>
          <a:p>
            <a:r>
              <a:rPr lang="et-EE" dirty="0">
                <a:latin typeface="+mj-lt"/>
              </a:rPr>
              <a:t>Link täistekstile: </a:t>
            </a:r>
            <a:r>
              <a:rPr lang="et-EE" dirty="0">
                <a:latin typeface="+mj-lt"/>
                <a:hlinkClick r:id="rId2"/>
              </a:rPr>
              <a:t>http://www.ester.ee/record=b1216225*est</a:t>
            </a:r>
            <a:endParaRPr lang="et-EE" dirty="0">
              <a:latin typeface="+mj-lt"/>
            </a:endParaRPr>
          </a:p>
        </p:txBody>
      </p:sp>
      <p:sp>
        <p:nvSpPr>
          <p:cNvPr id="5" name="Rectangle 4">
            <a:extLst>
              <a:ext uri="{FF2B5EF4-FFF2-40B4-BE49-F238E27FC236}">
                <a16:creationId xmlns:a16="http://schemas.microsoft.com/office/drawing/2014/main" id="{FA83720C-6807-4643-87F6-96EC018D59C8}"/>
              </a:ext>
            </a:extLst>
          </p:cNvPr>
          <p:cNvSpPr/>
          <p:nvPr/>
        </p:nvSpPr>
        <p:spPr>
          <a:xfrm>
            <a:off x="895351" y="4025776"/>
            <a:ext cx="8343900" cy="369332"/>
          </a:xfrm>
          <a:prstGeom prst="rect">
            <a:avLst/>
          </a:prstGeom>
        </p:spPr>
        <p:txBody>
          <a:bodyPr wrap="square">
            <a:spAutoFit/>
          </a:bodyPr>
          <a:lstStyle/>
          <a:p>
            <a:r>
              <a:rPr lang="en-GB" dirty="0">
                <a:solidFill>
                  <a:srgbClr val="222222"/>
                </a:solidFill>
                <a:latin typeface="+mj-lt"/>
              </a:rPr>
              <a:t>Peirce, J., &amp; MacAskill, M. (2018). </a:t>
            </a:r>
            <a:r>
              <a:rPr lang="en-GB" i="1" dirty="0">
                <a:solidFill>
                  <a:srgbClr val="222222"/>
                </a:solidFill>
                <a:latin typeface="+mj-lt"/>
              </a:rPr>
              <a:t>Building experiments in PsychoPy</a:t>
            </a:r>
            <a:r>
              <a:rPr lang="en-GB" dirty="0">
                <a:solidFill>
                  <a:srgbClr val="222222"/>
                </a:solidFill>
                <a:latin typeface="+mj-lt"/>
              </a:rPr>
              <a:t>. Sage.</a:t>
            </a:r>
            <a:endParaRPr lang="en-GB" dirty="0">
              <a:latin typeface="+mj-lt"/>
            </a:endParaRPr>
          </a:p>
        </p:txBody>
      </p:sp>
      <p:sp>
        <p:nvSpPr>
          <p:cNvPr id="6" name="Rectangle 5">
            <a:extLst>
              <a:ext uri="{FF2B5EF4-FFF2-40B4-BE49-F238E27FC236}">
                <a16:creationId xmlns:a16="http://schemas.microsoft.com/office/drawing/2014/main" id="{AD8DFAED-793A-49B8-8E59-4ABAD79E5F2C}"/>
              </a:ext>
            </a:extLst>
          </p:cNvPr>
          <p:cNvSpPr/>
          <p:nvPr/>
        </p:nvSpPr>
        <p:spPr>
          <a:xfrm>
            <a:off x="895350" y="1154097"/>
            <a:ext cx="10567988" cy="966803"/>
          </a:xfrm>
          <a:prstGeom prst="rect">
            <a:avLst/>
          </a:prstGeom>
        </p:spPr>
        <p:txBody>
          <a:bodyPr wrap="square">
            <a:spAutoFit/>
          </a:bodyPr>
          <a:lstStyle/>
          <a:p>
            <a:pPr>
              <a:lnSpc>
                <a:spcPct val="107000"/>
              </a:lnSpc>
              <a:spcAft>
                <a:spcPts val="800"/>
              </a:spcAft>
            </a:pPr>
            <a:r>
              <a:rPr lang="et-EE" dirty="0">
                <a:latin typeface="+mj-lt"/>
                <a:ea typeface="Calibri" panose="020F0502020204030204" pitchFamily="34" charset="0"/>
                <a:cs typeface="Arial" panose="020B0604020202020204" pitchFamily="34" charset="0"/>
              </a:rPr>
              <a:t>Ferrari, L. M., </a:t>
            </a:r>
            <a:r>
              <a:rPr lang="et-EE" dirty="0" err="1">
                <a:latin typeface="+mj-lt"/>
                <a:ea typeface="Calibri" panose="020F0502020204030204" pitchFamily="34" charset="0"/>
                <a:cs typeface="Arial" panose="020B0604020202020204" pitchFamily="34" charset="0"/>
              </a:rPr>
              <a:t>Ismailov</a:t>
            </a:r>
            <a:r>
              <a:rPr lang="et-EE" dirty="0">
                <a:latin typeface="+mj-lt"/>
                <a:ea typeface="Calibri" panose="020F0502020204030204" pitchFamily="34" charset="0"/>
                <a:cs typeface="Arial" panose="020B0604020202020204" pitchFamily="34" charset="0"/>
              </a:rPr>
              <a:t>, U., </a:t>
            </a:r>
            <a:r>
              <a:rPr lang="et-EE" dirty="0" err="1">
                <a:latin typeface="+mj-lt"/>
                <a:ea typeface="Calibri" panose="020F0502020204030204" pitchFamily="34" charset="0"/>
                <a:cs typeface="Arial" panose="020B0604020202020204" pitchFamily="34" charset="0"/>
              </a:rPr>
              <a:t>Badier</a:t>
            </a:r>
            <a:r>
              <a:rPr lang="et-EE" dirty="0">
                <a:latin typeface="+mj-lt"/>
                <a:ea typeface="Calibri" panose="020F0502020204030204" pitchFamily="34" charset="0"/>
                <a:cs typeface="Arial" panose="020B0604020202020204" pitchFamily="34" charset="0"/>
              </a:rPr>
              <a:t>, J.-M., </a:t>
            </a:r>
            <a:r>
              <a:rPr lang="et-EE" dirty="0" err="1">
                <a:latin typeface="+mj-lt"/>
                <a:ea typeface="Calibri" panose="020F0502020204030204" pitchFamily="34" charset="0"/>
                <a:cs typeface="Arial" panose="020B0604020202020204" pitchFamily="34" charset="0"/>
              </a:rPr>
              <a:t>Greco</a:t>
            </a:r>
            <a:r>
              <a:rPr lang="et-EE" dirty="0">
                <a:latin typeface="+mj-lt"/>
                <a:ea typeface="Calibri" panose="020F0502020204030204" pitchFamily="34" charset="0"/>
                <a:cs typeface="Arial" panose="020B0604020202020204" pitchFamily="34" charset="0"/>
              </a:rPr>
              <a:t>, F., &amp; </a:t>
            </a:r>
            <a:r>
              <a:rPr lang="et-EE" dirty="0" err="1">
                <a:latin typeface="+mj-lt"/>
                <a:ea typeface="Calibri" panose="020F0502020204030204" pitchFamily="34" charset="0"/>
                <a:cs typeface="Arial" panose="020B0604020202020204" pitchFamily="34" charset="0"/>
              </a:rPr>
              <a:t>Ismailova</a:t>
            </a:r>
            <a:r>
              <a:rPr lang="et-EE" dirty="0">
                <a:latin typeface="+mj-lt"/>
                <a:ea typeface="Calibri" panose="020F0502020204030204" pitchFamily="34" charset="0"/>
                <a:cs typeface="Arial" panose="020B0604020202020204" pitchFamily="34" charset="0"/>
              </a:rPr>
              <a:t>, E. (2020). </a:t>
            </a:r>
            <a:r>
              <a:rPr lang="et-EE" dirty="0" err="1">
                <a:latin typeface="+mj-lt"/>
                <a:ea typeface="Calibri" panose="020F0502020204030204" pitchFamily="34" charset="0"/>
                <a:cs typeface="Arial" panose="020B0604020202020204" pitchFamily="34" charset="0"/>
              </a:rPr>
              <a:t>Conducting</a:t>
            </a:r>
            <a:r>
              <a:rPr lang="et-EE" dirty="0">
                <a:latin typeface="+mj-lt"/>
                <a:ea typeface="Calibri" panose="020F0502020204030204" pitchFamily="34" charset="0"/>
                <a:cs typeface="Arial" panose="020B0604020202020204" pitchFamily="34" charset="0"/>
              </a:rPr>
              <a:t> </a:t>
            </a:r>
            <a:r>
              <a:rPr lang="et-EE" dirty="0" err="1">
                <a:latin typeface="+mj-lt"/>
                <a:ea typeface="Calibri" panose="020F0502020204030204" pitchFamily="34" charset="0"/>
                <a:cs typeface="Arial" panose="020B0604020202020204" pitchFamily="34" charset="0"/>
              </a:rPr>
              <a:t>polymer</a:t>
            </a:r>
            <a:r>
              <a:rPr lang="et-EE" dirty="0">
                <a:latin typeface="+mj-lt"/>
                <a:ea typeface="Calibri" panose="020F0502020204030204" pitchFamily="34" charset="0"/>
                <a:cs typeface="Arial" panose="020B0604020202020204" pitchFamily="34" charset="0"/>
              </a:rPr>
              <a:t> </a:t>
            </a:r>
            <a:r>
              <a:rPr lang="et-EE" dirty="0" err="1">
                <a:latin typeface="+mj-lt"/>
                <a:ea typeface="Calibri" panose="020F0502020204030204" pitchFamily="34" charset="0"/>
                <a:cs typeface="Arial" panose="020B0604020202020204" pitchFamily="34" charset="0"/>
              </a:rPr>
              <a:t>tattoo</a:t>
            </a:r>
            <a:r>
              <a:rPr lang="et-EE" dirty="0">
                <a:latin typeface="+mj-lt"/>
                <a:ea typeface="Calibri" panose="020F0502020204030204" pitchFamily="34" charset="0"/>
                <a:cs typeface="Arial" panose="020B0604020202020204" pitchFamily="34" charset="0"/>
              </a:rPr>
              <a:t> </a:t>
            </a:r>
            <a:r>
              <a:rPr lang="et-EE" dirty="0" err="1">
                <a:latin typeface="+mj-lt"/>
                <a:ea typeface="Calibri" panose="020F0502020204030204" pitchFamily="34" charset="0"/>
                <a:cs typeface="Arial" panose="020B0604020202020204" pitchFamily="34" charset="0"/>
              </a:rPr>
              <a:t>electrodes</a:t>
            </a:r>
            <a:r>
              <a:rPr lang="et-EE" dirty="0">
                <a:latin typeface="+mj-lt"/>
                <a:ea typeface="Calibri" panose="020F0502020204030204" pitchFamily="34" charset="0"/>
                <a:cs typeface="Arial" panose="020B0604020202020204" pitchFamily="34" charset="0"/>
              </a:rPr>
              <a:t> in </a:t>
            </a:r>
            <a:r>
              <a:rPr lang="et-EE" dirty="0" err="1">
                <a:latin typeface="+mj-lt"/>
                <a:ea typeface="Calibri" panose="020F0502020204030204" pitchFamily="34" charset="0"/>
                <a:cs typeface="Arial" panose="020B0604020202020204" pitchFamily="34" charset="0"/>
              </a:rPr>
              <a:t>clinical</a:t>
            </a:r>
            <a:r>
              <a:rPr lang="et-EE" dirty="0">
                <a:latin typeface="+mj-lt"/>
                <a:ea typeface="Calibri" panose="020F0502020204030204" pitchFamily="34" charset="0"/>
                <a:cs typeface="Arial" panose="020B0604020202020204" pitchFamily="34" charset="0"/>
              </a:rPr>
              <a:t> </a:t>
            </a:r>
            <a:r>
              <a:rPr lang="et-EE" dirty="0" err="1">
                <a:latin typeface="+mj-lt"/>
                <a:ea typeface="Calibri" panose="020F0502020204030204" pitchFamily="34" charset="0"/>
                <a:cs typeface="Arial" panose="020B0604020202020204" pitchFamily="34" charset="0"/>
              </a:rPr>
              <a:t>electro</a:t>
            </a:r>
            <a:r>
              <a:rPr lang="et-EE" dirty="0">
                <a:latin typeface="+mj-lt"/>
                <a:ea typeface="Calibri" panose="020F0502020204030204" pitchFamily="34" charset="0"/>
                <a:cs typeface="Arial" panose="020B0604020202020204" pitchFamily="34" charset="0"/>
              </a:rPr>
              <a:t>- and magneto-</a:t>
            </a:r>
            <a:r>
              <a:rPr lang="et-EE" dirty="0" err="1">
                <a:latin typeface="+mj-lt"/>
                <a:ea typeface="Calibri" panose="020F0502020204030204" pitchFamily="34" charset="0"/>
                <a:cs typeface="Arial" panose="020B0604020202020204" pitchFamily="34" charset="0"/>
              </a:rPr>
              <a:t>encephalography</a:t>
            </a:r>
            <a:r>
              <a:rPr lang="et-EE" dirty="0">
                <a:latin typeface="+mj-lt"/>
                <a:ea typeface="Calibri" panose="020F0502020204030204" pitchFamily="34" charset="0"/>
                <a:cs typeface="Arial" panose="020B0604020202020204" pitchFamily="34" charset="0"/>
              </a:rPr>
              <a:t>. </a:t>
            </a:r>
            <a:r>
              <a:rPr lang="et-EE" i="1" dirty="0" err="1">
                <a:latin typeface="+mj-lt"/>
                <a:ea typeface="Calibri" panose="020F0502020204030204" pitchFamily="34" charset="0"/>
                <a:cs typeface="Arial" panose="020B0604020202020204" pitchFamily="34" charset="0"/>
              </a:rPr>
              <a:t>Npj</a:t>
            </a:r>
            <a:r>
              <a:rPr lang="et-EE" i="1" dirty="0">
                <a:latin typeface="+mj-lt"/>
                <a:ea typeface="Calibri" panose="020F0502020204030204" pitchFamily="34" charset="0"/>
                <a:cs typeface="Arial" panose="020B0604020202020204" pitchFamily="34" charset="0"/>
              </a:rPr>
              <a:t> </a:t>
            </a:r>
            <a:r>
              <a:rPr lang="et-EE" i="1" dirty="0" err="1">
                <a:latin typeface="+mj-lt"/>
                <a:ea typeface="Calibri" panose="020F0502020204030204" pitchFamily="34" charset="0"/>
                <a:cs typeface="Arial" panose="020B0604020202020204" pitchFamily="34" charset="0"/>
              </a:rPr>
              <a:t>Flexible</a:t>
            </a:r>
            <a:r>
              <a:rPr lang="et-EE" i="1" dirty="0">
                <a:latin typeface="+mj-lt"/>
                <a:ea typeface="Calibri" panose="020F0502020204030204" pitchFamily="34" charset="0"/>
                <a:cs typeface="Arial" panose="020B0604020202020204" pitchFamily="34" charset="0"/>
              </a:rPr>
              <a:t> Electronics</a:t>
            </a:r>
            <a:r>
              <a:rPr lang="et-EE" dirty="0">
                <a:latin typeface="+mj-lt"/>
                <a:ea typeface="Calibri" panose="020F0502020204030204" pitchFamily="34" charset="0"/>
                <a:cs typeface="Arial" panose="020B0604020202020204" pitchFamily="34" charset="0"/>
              </a:rPr>
              <a:t>, </a:t>
            </a:r>
            <a:r>
              <a:rPr lang="et-EE" i="1" dirty="0">
                <a:latin typeface="+mj-lt"/>
                <a:ea typeface="Calibri" panose="020F0502020204030204" pitchFamily="34" charset="0"/>
                <a:cs typeface="Arial" panose="020B0604020202020204" pitchFamily="34" charset="0"/>
              </a:rPr>
              <a:t>4</a:t>
            </a:r>
            <a:r>
              <a:rPr lang="et-EE" dirty="0">
                <a:latin typeface="+mj-lt"/>
                <a:ea typeface="Calibri" panose="020F0502020204030204" pitchFamily="34" charset="0"/>
                <a:cs typeface="Arial" panose="020B0604020202020204" pitchFamily="34" charset="0"/>
              </a:rPr>
              <a:t>(1), 4. https://doi.org/10.1038/s41528-020-0067-z</a:t>
            </a:r>
            <a:endParaRPr lang="en-GB" dirty="0">
              <a:effectLst/>
              <a:latin typeface="+mj-lt"/>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B0EBD325-ED5F-4144-AD92-9E4991251412}"/>
              </a:ext>
            </a:extLst>
          </p:cNvPr>
          <p:cNvSpPr/>
          <p:nvPr/>
        </p:nvSpPr>
        <p:spPr>
          <a:xfrm>
            <a:off x="895350" y="3528794"/>
            <a:ext cx="10072565" cy="369332"/>
          </a:xfrm>
          <a:prstGeom prst="rect">
            <a:avLst/>
          </a:prstGeom>
        </p:spPr>
        <p:txBody>
          <a:bodyPr wrap="square">
            <a:spAutoFit/>
          </a:bodyPr>
          <a:lstStyle/>
          <a:p>
            <a:r>
              <a:rPr lang="en-GB" dirty="0">
                <a:latin typeface="+mj-lt"/>
              </a:rPr>
              <a:t>Stern, R. M., Ray, W. J., &amp; Quigley, K. S. (2001). Psychophysiological recording. Oxford University Press, USA.</a:t>
            </a:r>
          </a:p>
        </p:txBody>
      </p:sp>
      <p:sp>
        <p:nvSpPr>
          <p:cNvPr id="8" name="Rectangle 7">
            <a:extLst>
              <a:ext uri="{FF2B5EF4-FFF2-40B4-BE49-F238E27FC236}">
                <a16:creationId xmlns:a16="http://schemas.microsoft.com/office/drawing/2014/main" id="{89266AD4-85AA-4330-B658-B93447CB3E33}"/>
              </a:ext>
            </a:extLst>
          </p:cNvPr>
          <p:cNvSpPr/>
          <p:nvPr/>
        </p:nvSpPr>
        <p:spPr>
          <a:xfrm>
            <a:off x="895351" y="4522758"/>
            <a:ext cx="9391650" cy="646331"/>
          </a:xfrm>
          <a:prstGeom prst="rect">
            <a:avLst/>
          </a:prstGeom>
        </p:spPr>
        <p:txBody>
          <a:bodyPr wrap="square">
            <a:spAutoFit/>
          </a:bodyPr>
          <a:lstStyle/>
          <a:p>
            <a:r>
              <a:rPr lang="en-GB" dirty="0">
                <a:solidFill>
                  <a:srgbClr val="222222"/>
                </a:solidFill>
                <a:latin typeface="+mj-lt"/>
              </a:rPr>
              <a:t>Stroop, J. R. (1935). Studies of interference in serial verbal reactions. </a:t>
            </a:r>
            <a:r>
              <a:rPr lang="en-GB" i="1" dirty="0">
                <a:solidFill>
                  <a:srgbClr val="222222"/>
                </a:solidFill>
                <a:latin typeface="+mj-lt"/>
              </a:rPr>
              <a:t>Journal of experimental psychology: General</a:t>
            </a:r>
            <a:r>
              <a:rPr lang="en-GB" dirty="0">
                <a:solidFill>
                  <a:srgbClr val="222222"/>
                </a:solidFill>
                <a:latin typeface="+mj-lt"/>
              </a:rPr>
              <a:t>, </a:t>
            </a:r>
            <a:r>
              <a:rPr lang="en-GB" i="1" dirty="0">
                <a:solidFill>
                  <a:srgbClr val="222222"/>
                </a:solidFill>
                <a:latin typeface="+mj-lt"/>
              </a:rPr>
              <a:t>18</a:t>
            </a:r>
            <a:r>
              <a:rPr lang="en-GB" dirty="0">
                <a:solidFill>
                  <a:srgbClr val="222222"/>
                </a:solidFill>
                <a:latin typeface="+mj-lt"/>
              </a:rPr>
              <a:t>, 643-662.</a:t>
            </a:r>
            <a:endParaRPr lang="en-GB" dirty="0">
              <a:latin typeface="+mj-lt"/>
            </a:endParaRPr>
          </a:p>
        </p:txBody>
      </p:sp>
      <p:sp>
        <p:nvSpPr>
          <p:cNvPr id="9" name="Rectangle 8">
            <a:extLst>
              <a:ext uri="{FF2B5EF4-FFF2-40B4-BE49-F238E27FC236}">
                <a16:creationId xmlns:a16="http://schemas.microsoft.com/office/drawing/2014/main" id="{FF120C53-B43A-40DC-B15E-5A33CEC24FB3}"/>
              </a:ext>
            </a:extLst>
          </p:cNvPr>
          <p:cNvSpPr/>
          <p:nvPr/>
        </p:nvSpPr>
        <p:spPr>
          <a:xfrm>
            <a:off x="895350" y="5296739"/>
            <a:ext cx="10982325" cy="369332"/>
          </a:xfrm>
          <a:prstGeom prst="rect">
            <a:avLst/>
          </a:prstGeom>
        </p:spPr>
        <p:txBody>
          <a:bodyPr wrap="square">
            <a:spAutoFit/>
          </a:bodyPr>
          <a:lstStyle/>
          <a:p>
            <a:r>
              <a:rPr lang="en-GB" dirty="0">
                <a:solidFill>
                  <a:srgbClr val="222222"/>
                </a:solidFill>
                <a:latin typeface="+mj-lt"/>
              </a:rPr>
              <a:t>Posner, M. I. (1980). Orienting of attention. </a:t>
            </a:r>
            <a:r>
              <a:rPr lang="en-GB" i="1" dirty="0">
                <a:solidFill>
                  <a:srgbClr val="222222"/>
                </a:solidFill>
                <a:latin typeface="+mj-lt"/>
              </a:rPr>
              <a:t>Quarterly journal of experimental psychology</a:t>
            </a:r>
            <a:r>
              <a:rPr lang="en-GB" dirty="0">
                <a:solidFill>
                  <a:srgbClr val="222222"/>
                </a:solidFill>
                <a:latin typeface="+mj-lt"/>
              </a:rPr>
              <a:t>, </a:t>
            </a:r>
            <a:r>
              <a:rPr lang="en-GB" i="1" dirty="0">
                <a:solidFill>
                  <a:srgbClr val="222222"/>
                </a:solidFill>
                <a:latin typeface="+mj-lt"/>
              </a:rPr>
              <a:t>32</a:t>
            </a:r>
            <a:r>
              <a:rPr lang="en-GB" dirty="0">
                <a:solidFill>
                  <a:srgbClr val="222222"/>
                </a:solidFill>
                <a:latin typeface="+mj-lt"/>
              </a:rPr>
              <a:t>(1), 3-25.</a:t>
            </a:r>
            <a:endParaRPr lang="en-GB" dirty="0">
              <a:latin typeface="+mj-lt"/>
            </a:endParaRPr>
          </a:p>
        </p:txBody>
      </p:sp>
    </p:spTree>
    <p:extLst>
      <p:ext uri="{BB962C8B-B14F-4D97-AF65-F5344CB8AC3E}">
        <p14:creationId xmlns:p14="http://schemas.microsoft.com/office/powerpoint/2010/main" val="1790659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805" y="760560"/>
            <a:ext cx="7386095" cy="5269172"/>
          </a:xfrm>
          <a:prstGeom prst="rect">
            <a:avLst/>
          </a:prstGeom>
        </p:spPr>
      </p:pic>
      <p:sp>
        <p:nvSpPr>
          <p:cNvPr id="4" name="Rectangle 3">
            <a:extLst>
              <a:ext uri="{FF2B5EF4-FFF2-40B4-BE49-F238E27FC236}">
                <a16:creationId xmlns:a16="http://schemas.microsoft.com/office/drawing/2014/main" id="{F24EA375-D0A9-4CE4-BC6F-9A7718A22E2D}"/>
              </a:ext>
            </a:extLst>
          </p:cNvPr>
          <p:cNvSpPr/>
          <p:nvPr/>
        </p:nvSpPr>
        <p:spPr>
          <a:xfrm>
            <a:off x="2481805" y="6054512"/>
            <a:ext cx="3787127" cy="369332"/>
          </a:xfrm>
          <a:prstGeom prst="rect">
            <a:avLst/>
          </a:prstGeom>
        </p:spPr>
        <p:txBody>
          <a:bodyPr wrap="none">
            <a:spAutoFit/>
          </a:bodyPr>
          <a:lstStyle/>
          <a:p>
            <a:r>
              <a:rPr lang="en-GB" dirty="0"/>
              <a:t>E.O. Wilson: Advice to young scientists</a:t>
            </a:r>
          </a:p>
        </p:txBody>
      </p:sp>
      <p:pic>
        <p:nvPicPr>
          <p:cNvPr id="6" name="Picture 5" descr="Icon&#10;&#10;Description automatically generated">
            <a:hlinkClick r:id="rId3"/>
            <a:extLst>
              <a:ext uri="{FF2B5EF4-FFF2-40B4-BE49-F238E27FC236}">
                <a16:creationId xmlns:a16="http://schemas.microsoft.com/office/drawing/2014/main" id="{4CD31B72-54B5-286D-DC67-D0C80E5799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6616" y="5276849"/>
            <a:ext cx="692960" cy="672171"/>
          </a:xfrm>
          <a:prstGeom prst="rect">
            <a:avLst/>
          </a:prstGeom>
        </p:spPr>
      </p:pic>
    </p:spTree>
    <p:extLst>
      <p:ext uri="{BB962C8B-B14F-4D97-AF65-F5344CB8AC3E}">
        <p14:creationId xmlns:p14="http://schemas.microsoft.com/office/powerpoint/2010/main" val="3658053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C1F22DA-62D4-E59A-2EDF-B8A3D28BA822}"/>
              </a:ext>
            </a:extLst>
          </p:cNvPr>
          <p:cNvGrpSpPr/>
          <p:nvPr/>
        </p:nvGrpSpPr>
        <p:grpSpPr>
          <a:xfrm>
            <a:off x="1277664" y="0"/>
            <a:ext cx="9636672" cy="6858000"/>
            <a:chOff x="1277664" y="0"/>
            <a:chExt cx="9636672" cy="6858000"/>
          </a:xfrm>
        </p:grpSpPr>
        <p:pic>
          <p:nvPicPr>
            <p:cNvPr id="2" name="Picture 1">
              <a:hlinkClick r:id="rId3"/>
              <a:extLst>
                <a:ext uri="{FF2B5EF4-FFF2-40B4-BE49-F238E27FC236}">
                  <a16:creationId xmlns:a16="http://schemas.microsoft.com/office/drawing/2014/main" id="{421DB2FC-209B-4ABF-8C72-46E3044866F7}"/>
                </a:ext>
              </a:extLst>
            </p:cNvPr>
            <p:cNvPicPr>
              <a:picLocks noChangeAspect="1"/>
            </p:cNvPicPr>
            <p:nvPr/>
          </p:nvPicPr>
          <p:blipFill>
            <a:blip r:embed="rId4"/>
            <a:stretch>
              <a:fillRect/>
            </a:stretch>
          </p:blipFill>
          <p:spPr>
            <a:xfrm>
              <a:off x="1277664" y="0"/>
              <a:ext cx="9636672" cy="6858000"/>
            </a:xfrm>
            <a:prstGeom prst="rect">
              <a:avLst/>
            </a:prstGeom>
          </p:spPr>
        </p:pic>
        <p:pic>
          <p:nvPicPr>
            <p:cNvPr id="4" name="Picture 3" descr="Icon&#10;&#10;Description automatically generated">
              <a:hlinkClick r:id="rId3"/>
              <a:extLst>
                <a:ext uri="{FF2B5EF4-FFF2-40B4-BE49-F238E27FC236}">
                  <a16:creationId xmlns:a16="http://schemas.microsoft.com/office/drawing/2014/main" id="{EAAB4BAD-149C-40F7-6428-8DD5921DB0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9923" y="5934074"/>
              <a:ext cx="673321" cy="653121"/>
            </a:xfrm>
            <a:prstGeom prst="rect">
              <a:avLst/>
            </a:prstGeom>
          </p:spPr>
        </p:pic>
      </p:grpSp>
    </p:spTree>
    <p:extLst>
      <p:ext uri="{BB962C8B-B14F-4D97-AF65-F5344CB8AC3E}">
        <p14:creationId xmlns:p14="http://schemas.microsoft.com/office/powerpoint/2010/main" val="4121427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A435269-FB61-F01A-D5DA-8281548281D2}"/>
              </a:ext>
            </a:extLst>
          </p:cNvPr>
          <p:cNvGrpSpPr/>
          <p:nvPr/>
        </p:nvGrpSpPr>
        <p:grpSpPr>
          <a:xfrm>
            <a:off x="1085850" y="581025"/>
            <a:ext cx="10020300" cy="5962651"/>
            <a:chOff x="1085850" y="581025"/>
            <a:chExt cx="10020300" cy="5962651"/>
          </a:xfrm>
        </p:grpSpPr>
        <p:pic>
          <p:nvPicPr>
            <p:cNvPr id="2" name="Picture 1">
              <a:hlinkClick r:id="rId3"/>
              <a:extLst>
                <a:ext uri="{FF2B5EF4-FFF2-40B4-BE49-F238E27FC236}">
                  <a16:creationId xmlns:a16="http://schemas.microsoft.com/office/drawing/2014/main" id="{93ED0553-B943-40A5-8AB9-CD03E1CCAD6B}"/>
                </a:ext>
              </a:extLst>
            </p:cNvPr>
            <p:cNvPicPr>
              <a:picLocks noChangeAspect="1"/>
            </p:cNvPicPr>
            <p:nvPr/>
          </p:nvPicPr>
          <p:blipFill>
            <a:blip r:embed="rId4"/>
            <a:stretch>
              <a:fillRect/>
            </a:stretch>
          </p:blipFill>
          <p:spPr>
            <a:xfrm>
              <a:off x="1085850" y="581025"/>
              <a:ext cx="10020300" cy="2095500"/>
            </a:xfrm>
            <a:prstGeom prst="rect">
              <a:avLst/>
            </a:prstGeom>
          </p:spPr>
        </p:pic>
        <p:pic>
          <p:nvPicPr>
            <p:cNvPr id="5" name="Picture 4">
              <a:hlinkClick r:id="rId3"/>
              <a:extLst>
                <a:ext uri="{FF2B5EF4-FFF2-40B4-BE49-F238E27FC236}">
                  <a16:creationId xmlns:a16="http://schemas.microsoft.com/office/drawing/2014/main" id="{6675991B-BA72-455E-9E0E-9F5B297FA97F}"/>
                </a:ext>
              </a:extLst>
            </p:cNvPr>
            <p:cNvPicPr>
              <a:picLocks noChangeAspect="1"/>
            </p:cNvPicPr>
            <p:nvPr/>
          </p:nvPicPr>
          <p:blipFill rotWithShape="1">
            <a:blip r:embed="rId5"/>
            <a:srcRect t="30000" r="30688"/>
            <a:stretch/>
          </p:blipFill>
          <p:spPr>
            <a:xfrm>
              <a:off x="3432887" y="1743076"/>
              <a:ext cx="6939838" cy="4800600"/>
            </a:xfrm>
            <a:prstGeom prst="rect">
              <a:avLst/>
            </a:prstGeom>
          </p:spPr>
        </p:pic>
        <p:pic>
          <p:nvPicPr>
            <p:cNvPr id="4" name="Picture 3" descr="Icon&#10;&#10;Description automatically generated">
              <a:hlinkClick r:id="rId3"/>
              <a:extLst>
                <a:ext uri="{FF2B5EF4-FFF2-40B4-BE49-F238E27FC236}">
                  <a16:creationId xmlns:a16="http://schemas.microsoft.com/office/drawing/2014/main" id="{1F526579-9D1B-49BA-21A4-2C3047ECE9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1942" y="5716961"/>
              <a:ext cx="577333" cy="560013"/>
            </a:xfrm>
            <a:prstGeom prst="rect">
              <a:avLst/>
            </a:prstGeom>
          </p:spPr>
        </p:pic>
      </p:grpSp>
    </p:spTree>
    <p:extLst>
      <p:ext uri="{BB962C8B-B14F-4D97-AF65-F5344CB8AC3E}">
        <p14:creationId xmlns:p14="http://schemas.microsoft.com/office/powerpoint/2010/main" val="1665775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6798</TotalTime>
  <Words>2379</Words>
  <Application>Microsoft Office PowerPoint</Application>
  <PresentationFormat>Widescreen</PresentationFormat>
  <Paragraphs>303</Paragraphs>
  <Slides>61</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Neue Plak</vt:lpstr>
      <vt:lpstr>Roboto</vt:lpstr>
      <vt:lpstr>Office Theme</vt:lpstr>
      <vt:lpstr>Sissejuhatus psühhofüsioloogia rakendustesse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Psühhofüsioloogia (definitsioon)</vt:lpstr>
      <vt:lpstr>PowerPoint Presentation</vt:lpstr>
      <vt:lpstr>PowerPoint Presentation</vt:lpstr>
      <vt:lpstr>PowerPoint Presentation</vt:lpstr>
      <vt:lpstr>PowerPoint Presentation</vt:lpstr>
      <vt:lpstr>Psühhofüsioloogia: aken psüühikasse</vt:lpstr>
      <vt:lpstr>Psühhofüsioloogia: aken psüühikasse</vt:lpstr>
      <vt:lpstr>Sissejuhatus psühhofüsioloogia rakendustesse: eesmärgid</vt:lpstr>
      <vt:lpstr>PowerPoint Presentation</vt:lpstr>
      <vt:lpstr>Iseseisvad tööd</vt:lpstr>
      <vt:lpstr>Iseseisvad tööd</vt:lpstr>
      <vt:lpstr>Õpitestid Moodles (pärast iga praktikumi, kokku seitse)</vt:lpstr>
      <vt:lpstr>Iseseisvad tööd</vt:lpstr>
      <vt:lpstr>Iseseisev töö PsychoPy foorumiga (neljandaks praktikumiks)</vt:lpstr>
      <vt:lpstr>Iseseisev töö PsychoPy foorumiga (neljandaks praktikumiks)</vt:lpstr>
      <vt:lpstr>Iseseisev töö PsychoPy foorumiga (neljandaks praktikumiks)</vt:lpstr>
      <vt:lpstr>Iseseisev töö PsychoPy foorumiga (neljandaks praktikumiks)</vt:lpstr>
      <vt:lpstr>Iseseisev töö PsychoPy foorumiga (neljandaks praktikumiks)</vt:lpstr>
      <vt:lpstr>Iseseisev töö PsychoPy foorumiga (neljandaks praktikumiks)</vt:lpstr>
      <vt:lpstr>Iseseisvad tööd</vt:lpstr>
      <vt:lpstr>Lühiettekanne lõpuseminaris</vt:lpstr>
      <vt:lpstr>PowerPoint Presentation</vt:lpstr>
      <vt:lpstr>PowerPoint Presentation</vt:lpstr>
      <vt:lpstr>PowerPoint Presentation</vt:lpstr>
      <vt:lpstr>PowerPoint Presentation</vt:lpstr>
      <vt:lpstr>PowerPoint Presentation</vt:lpstr>
      <vt:lpstr>Psühhofüsioloogia: aken psüühikasse</vt:lpstr>
      <vt:lpstr>Laialdaselt kasutatud katseparadigmad psühhofüsioloogias</vt:lpstr>
      <vt:lpstr>Laialdaselt kasutatud katseparadigmad psühhofüsioloogias</vt:lpstr>
      <vt:lpstr>PowerPoint Presentation</vt:lpstr>
      <vt:lpstr>Populaarseimad programmerimiskeeled</vt:lpstr>
      <vt:lpstr>PowerPoint Presentation</vt:lpstr>
      <vt:lpstr>PowerPoint Presentation</vt:lpstr>
      <vt:lpstr>PsychoPy: graafiline kasutajaliides või käsurealt koodi kirjutamine</vt:lpstr>
      <vt:lpstr>Valik õpiväljundeid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Naar</dc:creator>
  <cp:lastModifiedBy>Richard Naar</cp:lastModifiedBy>
  <cp:revision>272</cp:revision>
  <dcterms:created xsi:type="dcterms:W3CDTF">2020-07-09T08:11:43Z</dcterms:created>
  <dcterms:modified xsi:type="dcterms:W3CDTF">2022-09-04T10:59:12Z</dcterms:modified>
</cp:coreProperties>
</file>